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66"/>
  </p:notesMasterIdLst>
  <p:sldIdLst>
    <p:sldId id="306" r:id="rId3"/>
    <p:sldId id="259" r:id="rId4"/>
    <p:sldId id="756" r:id="rId5"/>
    <p:sldId id="739" r:id="rId6"/>
    <p:sldId id="307" r:id="rId7"/>
    <p:sldId id="735" r:id="rId8"/>
    <p:sldId id="719" r:id="rId9"/>
    <p:sldId id="740" r:id="rId10"/>
    <p:sldId id="309" r:id="rId11"/>
    <p:sldId id="320" r:id="rId12"/>
    <p:sldId id="759" r:id="rId13"/>
    <p:sldId id="761" r:id="rId14"/>
    <p:sldId id="746" r:id="rId15"/>
    <p:sldId id="762" r:id="rId16"/>
    <p:sldId id="723" r:id="rId17"/>
    <p:sldId id="757" r:id="rId18"/>
    <p:sldId id="682" r:id="rId19"/>
    <p:sldId id="750" r:id="rId20"/>
    <p:sldId id="753" r:id="rId21"/>
    <p:sldId id="743" r:id="rId22"/>
    <p:sldId id="736" r:id="rId23"/>
    <p:sldId id="744" r:id="rId24"/>
    <p:sldId id="717" r:id="rId25"/>
    <p:sldId id="737" r:id="rId26"/>
    <p:sldId id="758" r:id="rId27"/>
    <p:sldId id="685" r:id="rId28"/>
    <p:sldId id="720" r:id="rId29"/>
    <p:sldId id="721" r:id="rId30"/>
    <p:sldId id="722" r:id="rId31"/>
    <p:sldId id="745" r:id="rId32"/>
    <p:sldId id="727" r:id="rId33"/>
    <p:sldId id="728" r:id="rId34"/>
    <p:sldId id="726" r:id="rId35"/>
    <p:sldId id="749" r:id="rId36"/>
    <p:sldId id="747" r:id="rId37"/>
    <p:sldId id="748" r:id="rId38"/>
    <p:sldId id="725" r:id="rId39"/>
    <p:sldId id="709" r:id="rId40"/>
    <p:sldId id="751" r:id="rId41"/>
    <p:sldId id="752" r:id="rId42"/>
    <p:sldId id="755" r:id="rId43"/>
    <p:sldId id="754" r:id="rId44"/>
    <p:sldId id="769" r:id="rId45"/>
    <p:sldId id="760" r:id="rId46"/>
    <p:sldId id="771" r:id="rId47"/>
    <p:sldId id="766" r:id="rId48"/>
    <p:sldId id="768" r:id="rId49"/>
    <p:sldId id="772" r:id="rId50"/>
    <p:sldId id="774" r:id="rId51"/>
    <p:sldId id="775" r:id="rId52"/>
    <p:sldId id="763" r:id="rId53"/>
    <p:sldId id="776" r:id="rId54"/>
    <p:sldId id="764" r:id="rId55"/>
    <p:sldId id="767" r:id="rId56"/>
    <p:sldId id="770" r:id="rId57"/>
    <p:sldId id="777" r:id="rId58"/>
    <p:sldId id="778" r:id="rId59"/>
    <p:sldId id="779" r:id="rId60"/>
    <p:sldId id="780" r:id="rId61"/>
    <p:sldId id="781" r:id="rId62"/>
    <p:sldId id="782" r:id="rId63"/>
    <p:sldId id="783" r:id="rId64"/>
    <p:sldId id="784"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40E1A"/>
    <a:srgbClr val="010000"/>
    <a:srgbClr val="E3DDC5"/>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37" autoAdjust="0"/>
    <p:restoredTop sz="94896"/>
  </p:normalViewPr>
  <p:slideViewPr>
    <p:cSldViewPr snapToGrid="0" snapToObjects="1" showGuides="1">
      <p:cViewPr varScale="1">
        <p:scale>
          <a:sx n="144" d="100"/>
          <a:sy n="144" d="100"/>
        </p:scale>
        <p:origin x="2208" y="18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4/6/22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13</a:t>
            </a:fld>
            <a:endParaRPr lang="en-US"/>
          </a:p>
        </p:txBody>
      </p:sp>
    </p:spTree>
    <p:extLst>
      <p:ext uri="{BB962C8B-B14F-4D97-AF65-F5344CB8AC3E}">
        <p14:creationId xmlns:p14="http://schemas.microsoft.com/office/powerpoint/2010/main" val="196226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31</a:t>
            </a:fld>
            <a:endParaRPr lang="en-US"/>
          </a:p>
        </p:txBody>
      </p:sp>
    </p:spTree>
    <p:extLst>
      <p:ext uri="{BB962C8B-B14F-4D97-AF65-F5344CB8AC3E}">
        <p14:creationId xmlns:p14="http://schemas.microsoft.com/office/powerpoint/2010/main" val="118564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33</a:t>
            </a:fld>
            <a:endParaRPr lang="en-US"/>
          </a:p>
        </p:txBody>
      </p:sp>
    </p:spTree>
    <p:extLst>
      <p:ext uri="{BB962C8B-B14F-4D97-AF65-F5344CB8AC3E}">
        <p14:creationId xmlns:p14="http://schemas.microsoft.com/office/powerpoint/2010/main" val="194939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36</a:t>
            </a:fld>
            <a:endParaRPr lang="en-US"/>
          </a:p>
        </p:txBody>
      </p:sp>
    </p:spTree>
    <p:extLst>
      <p:ext uri="{BB962C8B-B14F-4D97-AF65-F5344CB8AC3E}">
        <p14:creationId xmlns:p14="http://schemas.microsoft.com/office/powerpoint/2010/main" val="1109348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a-teaching-goose/CSS342A-2022-Spring#tentative-schedul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github.com/a-teaching-goose/CSS342A-2022-Spring#coursework-distributio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hyperlink" Target="https://www.jetbrains.com/help/clion/unit-testing-tutorial.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jetbrains.com/help/clion/unit-testing-tutorial.html" TargetMode="External"/><Relationship Id="rId2" Type="http://schemas.openxmlformats.org/officeDocument/2006/relationships/hyperlink" Target="https://www.onlinegdb.com/online_c++_compiler" TargetMode="External"/><Relationship Id="rId1" Type="http://schemas.openxmlformats.org/officeDocument/2006/relationships/slideLayout" Target="../slideLayouts/slideLayout7.xml"/><Relationship Id="rId4" Type="http://schemas.openxmlformats.org/officeDocument/2006/relationships/image" Target="../media/image43.tiff"/></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jetbrains.com/community/education/#students" TargetMode="External"/><Relationship Id="rId5" Type="http://schemas.openxmlformats.org/officeDocument/2006/relationships/image" Target="../media/image45.png"/><Relationship Id="rId4" Type="http://schemas.openxmlformats.org/officeDocument/2006/relationships/hyperlink" Target="https://www.jetbrains.com/clion/"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teaching-goose/2022-342-sprint-1/blob/cda356eeabe0a29ace52b2e85098832181cb2055/.github/workflows/grader.yml#L21"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5.png"/><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5.png"/><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youtube.com/watch?v=iUD55KscxsA" TargetMode="Externa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src/main.cpp#L28" TargetMode="External"/><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hyperlink" Target="https://github.com/a-teaching-goose/2022-342-code-along/blob/0c4cf8b6e028f4ed31d9a18773214fe0c9dde313/src/main.cpp#L37"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test/unit_test_playground.cpp#L4" TargetMode="Externa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test/unit_test_playground.cpp#L34" TargetMode="External"/><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hyperlink" Target="https://github.com/a-teaching-goose/2022-342-code-along/blob/e2c46de6080c361472a00621403857fd7df2a7db/src/problem_playground.h#L3"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hyperlink" Target="https://github.com/a-teaching-goose/2022-342-code-along/runs/5782042324?check_suite_focus=true" TargetMode="External"/><Relationship Id="rId5" Type="http://schemas.openxmlformats.org/officeDocument/2006/relationships/image" Target="../media/image77.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github.com/a-teaching-goose/CSS342A-2022-Spring/tree/main/homeworks/homework-1"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CentaurusInfra"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fatgoooose" TargetMode="External"/><Relationship Id="rId7"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github.com/a-teaching-goose"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teaching-goose/CSS143B-2021-Spr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Info</a:t>
            </a:r>
          </a:p>
        </p:txBody>
      </p:sp>
      <p:sp>
        <p:nvSpPr>
          <p:cNvPr id="4" name="TextBox 3">
            <a:extLst>
              <a:ext uri="{FF2B5EF4-FFF2-40B4-BE49-F238E27FC236}">
                <a16:creationId xmlns:a16="http://schemas.microsoft.com/office/drawing/2014/main" id="{76453141-6FF3-574D-988D-43958D5F8F90}"/>
              </a:ext>
            </a:extLst>
          </p:cNvPr>
          <p:cNvSpPr txBox="1"/>
          <p:nvPr/>
        </p:nvSpPr>
        <p:spPr>
          <a:xfrm>
            <a:off x="423746" y="5657649"/>
            <a:ext cx="2071401"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subject to change</a:t>
            </a:r>
          </a:p>
        </p:txBody>
      </p:sp>
      <p:sp>
        <p:nvSpPr>
          <p:cNvPr id="5" name="TextBox 4">
            <a:extLst>
              <a:ext uri="{FF2B5EF4-FFF2-40B4-BE49-F238E27FC236}">
                <a16:creationId xmlns:a16="http://schemas.microsoft.com/office/drawing/2014/main" id="{2187EACD-BA46-1548-8FE5-53BAF1DA5D90}"/>
              </a:ext>
            </a:extLst>
          </p:cNvPr>
          <p:cNvSpPr txBox="1"/>
          <p:nvPr/>
        </p:nvSpPr>
        <p:spPr>
          <a:xfrm>
            <a:off x="1003610" y="6074731"/>
            <a:ext cx="2420663" cy="369332"/>
          </a:xfrm>
          <a:prstGeom prst="rect">
            <a:avLst/>
          </a:prstGeom>
          <a:noFill/>
        </p:spPr>
        <p:txBody>
          <a:bodyPr wrap="none" rtlCol="0">
            <a:spAutoFit/>
          </a:bodyPr>
          <a:lstStyle/>
          <a:p>
            <a:r>
              <a:rPr lang="en-US" i="1" dirty="0"/>
              <a:t>How do I know though?</a:t>
            </a:r>
          </a:p>
        </p:txBody>
      </p:sp>
      <p:sp>
        <p:nvSpPr>
          <p:cNvPr id="9" name="TextBox 8">
            <a:extLst>
              <a:ext uri="{FF2B5EF4-FFF2-40B4-BE49-F238E27FC236}">
                <a16:creationId xmlns:a16="http://schemas.microsoft.com/office/drawing/2014/main" id="{D87CE0A8-E5B8-CA46-8691-EB6F40F5C0F3}"/>
              </a:ext>
            </a:extLst>
          </p:cNvPr>
          <p:cNvSpPr txBox="1"/>
          <p:nvPr/>
        </p:nvSpPr>
        <p:spPr>
          <a:xfrm>
            <a:off x="4283515" y="5549224"/>
            <a:ext cx="4572000" cy="253916"/>
          </a:xfrm>
          <a:prstGeom prst="rect">
            <a:avLst/>
          </a:prstGeom>
          <a:noFill/>
        </p:spPr>
        <p:txBody>
          <a:bodyPr wrap="square">
            <a:spAutoFit/>
          </a:bodyPr>
          <a:lstStyle/>
          <a:p>
            <a:r>
              <a:rPr lang="en-US" sz="1050" dirty="0">
                <a:hlinkClick r:id="rId2"/>
              </a:rPr>
              <a:t>https://github.com/a-teaching-goose/CSS342A-2022-Spring#tentative-schedule</a:t>
            </a:r>
            <a:endParaRPr lang="en-US" sz="1050" dirty="0"/>
          </a:p>
        </p:txBody>
      </p:sp>
      <p:pic>
        <p:nvPicPr>
          <p:cNvPr id="6" name="Picture 5">
            <a:extLst>
              <a:ext uri="{FF2B5EF4-FFF2-40B4-BE49-F238E27FC236}">
                <a16:creationId xmlns:a16="http://schemas.microsoft.com/office/drawing/2014/main" id="{365B52EF-897D-7545-8556-7A9ACEC3D85B}"/>
              </a:ext>
            </a:extLst>
          </p:cNvPr>
          <p:cNvPicPr>
            <a:picLocks noChangeAspect="1"/>
          </p:cNvPicPr>
          <p:nvPr/>
        </p:nvPicPr>
        <p:blipFill>
          <a:blip r:embed="rId3"/>
          <a:stretch>
            <a:fillRect/>
          </a:stretch>
        </p:blipFill>
        <p:spPr>
          <a:xfrm>
            <a:off x="2982897" y="268556"/>
            <a:ext cx="5489347" cy="5202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4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494F60D-165F-6147-8B8F-BB743AD2696B}"/>
              </a:ext>
            </a:extLst>
          </p:cNvPr>
          <p:cNvSpPr>
            <a:spLocks noGrp="1"/>
          </p:cNvSpPr>
          <p:nvPr>
            <p:ph type="body" sz="quarter" idx="11"/>
          </p:nvPr>
        </p:nvSpPr>
        <p:spPr>
          <a:xfrm>
            <a:off x="2636667" y="2142626"/>
            <a:ext cx="3870665" cy="805164"/>
          </a:xfrm>
          <a:solidFill>
            <a:schemeClr val="bg2">
              <a:lumMod val="95000"/>
            </a:schemeClr>
          </a:solidFill>
          <a:effectLst>
            <a:outerShdw blurRad="50800" dist="38100" dir="2700000" algn="tl" rotWithShape="0">
              <a:prstClr val="black">
                <a:alpha val="40000"/>
              </a:prstClr>
            </a:outerShdw>
          </a:effectLst>
        </p:spPr>
        <p:txBody>
          <a:bodyPr/>
          <a:lstStyle/>
          <a:p>
            <a:r>
              <a:rPr lang="en-US" sz="2000" dirty="0"/>
              <a:t>Programming Languages</a:t>
            </a:r>
          </a:p>
          <a:p>
            <a:pPr lvl="1"/>
            <a:r>
              <a:rPr lang="en-US" sz="1600" b="0" dirty="0"/>
              <a:t>C++</a:t>
            </a:r>
          </a:p>
        </p:txBody>
      </p:sp>
      <p:sp>
        <p:nvSpPr>
          <p:cNvPr id="10" name="Text Placeholder 1">
            <a:extLst>
              <a:ext uri="{FF2B5EF4-FFF2-40B4-BE49-F238E27FC236}">
                <a16:creationId xmlns:a16="http://schemas.microsoft.com/office/drawing/2014/main" id="{358434C5-C6FB-434D-A943-F1CA3C46CAEE}"/>
              </a:ext>
            </a:extLst>
          </p:cNvPr>
          <p:cNvSpPr txBox="1">
            <a:spLocks/>
          </p:cNvSpPr>
          <p:nvPr/>
        </p:nvSpPr>
        <p:spPr>
          <a:xfrm>
            <a:off x="1288742" y="3501246"/>
            <a:ext cx="2963662" cy="1900815"/>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Data Structure</a:t>
            </a:r>
          </a:p>
          <a:p>
            <a:pPr lvl="1"/>
            <a:r>
              <a:rPr lang="en-US" sz="1600" b="0" dirty="0"/>
              <a:t>Array</a:t>
            </a:r>
          </a:p>
          <a:p>
            <a:pPr lvl="1"/>
            <a:r>
              <a:rPr lang="en-US" sz="1600" b="0" dirty="0"/>
              <a:t>List</a:t>
            </a:r>
          </a:p>
          <a:p>
            <a:pPr lvl="1"/>
            <a:r>
              <a:rPr lang="en-US" sz="1600" b="0" dirty="0"/>
              <a:t>Map (Dictionary)</a:t>
            </a:r>
          </a:p>
          <a:p>
            <a:pPr lvl="1"/>
            <a:r>
              <a:rPr lang="en-US" sz="1600" b="0" dirty="0"/>
              <a:t>Tree</a:t>
            </a:r>
          </a:p>
          <a:p>
            <a:pPr lvl="1"/>
            <a:r>
              <a:rPr lang="en-US" sz="1600" b="0" dirty="0"/>
              <a:t>Graph (maybe)</a:t>
            </a:r>
          </a:p>
        </p:txBody>
      </p:sp>
      <p:sp>
        <p:nvSpPr>
          <p:cNvPr id="11" name="Text Placeholder 1">
            <a:extLst>
              <a:ext uri="{FF2B5EF4-FFF2-40B4-BE49-F238E27FC236}">
                <a16:creationId xmlns:a16="http://schemas.microsoft.com/office/drawing/2014/main" id="{F6EF9A40-2844-0E47-986E-D55E14AD44D4}"/>
              </a:ext>
            </a:extLst>
          </p:cNvPr>
          <p:cNvSpPr txBox="1">
            <a:spLocks/>
          </p:cNvSpPr>
          <p:nvPr/>
        </p:nvSpPr>
        <p:spPr>
          <a:xfrm>
            <a:off x="4891598" y="3687676"/>
            <a:ext cx="3053917" cy="1661119"/>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Algorithm</a:t>
            </a:r>
          </a:p>
          <a:p>
            <a:pPr lvl="1"/>
            <a:r>
              <a:rPr lang="en-US" sz="1600" b="0" dirty="0"/>
              <a:t>Search</a:t>
            </a:r>
          </a:p>
          <a:p>
            <a:pPr lvl="1"/>
            <a:r>
              <a:rPr lang="en-US" sz="1600" b="0" dirty="0"/>
              <a:t>Sort</a:t>
            </a:r>
          </a:p>
          <a:p>
            <a:pPr lvl="1"/>
            <a:r>
              <a:rPr lang="en-US" sz="1600" b="0" dirty="0"/>
              <a:t>Recursion</a:t>
            </a:r>
          </a:p>
          <a:p>
            <a:pPr lvl="1"/>
            <a:r>
              <a:rPr lang="en-US" sz="1600" b="0" dirty="0"/>
              <a:t>Complexity analysis</a:t>
            </a:r>
          </a:p>
        </p:txBody>
      </p:sp>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sp>
        <p:nvSpPr>
          <p:cNvPr id="13" name="Text Placeholder 1">
            <a:extLst>
              <a:ext uri="{FF2B5EF4-FFF2-40B4-BE49-F238E27FC236}">
                <a16:creationId xmlns:a16="http://schemas.microsoft.com/office/drawing/2014/main" id="{00CAC234-28BC-BA44-B3C8-E956768B86A3}"/>
              </a:ext>
            </a:extLst>
          </p:cNvPr>
          <p:cNvSpPr txBox="1">
            <a:spLocks/>
          </p:cNvSpPr>
          <p:nvPr/>
        </p:nvSpPr>
        <p:spPr>
          <a:xfrm>
            <a:off x="2775015" y="5824237"/>
            <a:ext cx="3421600" cy="51356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Computation Theory</a:t>
            </a:r>
          </a:p>
          <a:p>
            <a:pPr lvl="1"/>
            <a:r>
              <a:rPr lang="en-US" sz="1100" b="0" dirty="0"/>
              <a:t>Math induction &amp; Propositional logic</a:t>
            </a:r>
            <a:endParaRPr lang="en-US" sz="800" dirty="0"/>
          </a:p>
        </p:txBody>
      </p:sp>
      <p:sp>
        <p:nvSpPr>
          <p:cNvPr id="14" name="Text Placeholder 1">
            <a:extLst>
              <a:ext uri="{FF2B5EF4-FFF2-40B4-BE49-F238E27FC236}">
                <a16:creationId xmlns:a16="http://schemas.microsoft.com/office/drawing/2014/main" id="{151BA6FF-48CB-EC4B-AFC5-0E789A91B0E0}"/>
              </a:ext>
            </a:extLst>
          </p:cNvPr>
          <p:cNvSpPr txBox="1">
            <a:spLocks/>
          </p:cNvSpPr>
          <p:nvPr/>
        </p:nvSpPr>
        <p:spPr>
          <a:xfrm>
            <a:off x="5513034" y="1061816"/>
            <a:ext cx="2432482"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2000" dirty="0">
                <a:solidFill>
                  <a:srgbClr val="00B050"/>
                </a:solidFill>
              </a:rPr>
              <a:t>Solid</a:t>
            </a:r>
            <a:r>
              <a:rPr lang="en-US" sz="2000" dirty="0"/>
              <a:t> Code</a:t>
            </a:r>
          </a:p>
        </p:txBody>
      </p:sp>
      <p:sp>
        <p:nvSpPr>
          <p:cNvPr id="8" name="Text Placeholder 1">
            <a:extLst>
              <a:ext uri="{FF2B5EF4-FFF2-40B4-BE49-F238E27FC236}">
                <a16:creationId xmlns:a16="http://schemas.microsoft.com/office/drawing/2014/main" id="{A6E40136-BBCD-9341-A848-E3DD9C2AF6AB}"/>
              </a:ext>
            </a:extLst>
          </p:cNvPr>
          <p:cNvSpPr txBox="1">
            <a:spLocks/>
          </p:cNvSpPr>
          <p:nvPr/>
        </p:nvSpPr>
        <p:spPr>
          <a:xfrm>
            <a:off x="4279038" y="321930"/>
            <a:ext cx="2139518"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Learn to learn</a:t>
            </a:r>
          </a:p>
        </p:txBody>
      </p:sp>
    </p:spTree>
    <p:extLst>
      <p:ext uri="{BB962C8B-B14F-4D97-AF65-F5344CB8AC3E}">
        <p14:creationId xmlns:p14="http://schemas.microsoft.com/office/powerpoint/2010/main" val="27151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10" grpId="0" animBg="1"/>
      <p:bldP spid="11" grpId="0" animBg="1"/>
      <p:bldP spid="13" grpId="0" animBg="1"/>
      <p:bldP spid="14" grpId="0" animBg="1"/>
      <p:bldP spid="14" grpId="1" animBg="1"/>
      <p:bldP spid="8" grpId="0" animBg="1"/>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pic>
        <p:nvPicPr>
          <p:cNvPr id="15" name="Picture 14">
            <a:extLst>
              <a:ext uri="{FF2B5EF4-FFF2-40B4-BE49-F238E27FC236}">
                <a16:creationId xmlns:a16="http://schemas.microsoft.com/office/drawing/2014/main" id="{7FA6EBB0-4F75-2F45-9F04-3195A68AD9AA}"/>
              </a:ext>
            </a:extLst>
          </p:cNvPr>
          <p:cNvPicPr>
            <a:picLocks noChangeAspect="1"/>
          </p:cNvPicPr>
          <p:nvPr/>
        </p:nvPicPr>
        <p:blipFill>
          <a:blip r:embed="rId2"/>
          <a:stretch>
            <a:fillRect/>
          </a:stretch>
        </p:blipFill>
        <p:spPr>
          <a:xfrm>
            <a:off x="2002573" y="1697400"/>
            <a:ext cx="6149388" cy="409795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0981F49-DC20-8648-BE36-3C15B00F094B}"/>
              </a:ext>
            </a:extLst>
          </p:cNvPr>
          <p:cNvSpPr txBox="1"/>
          <p:nvPr/>
        </p:nvSpPr>
        <p:spPr>
          <a:xfrm>
            <a:off x="1731146" y="5944578"/>
            <a:ext cx="923651" cy="369332"/>
          </a:xfrm>
          <a:prstGeom prst="rect">
            <a:avLst/>
          </a:prstGeom>
          <a:noFill/>
        </p:spPr>
        <p:txBody>
          <a:bodyPr wrap="none" rtlCol="0">
            <a:spAutoFit/>
          </a:bodyPr>
          <a:lstStyle/>
          <a:p>
            <a:r>
              <a:rPr lang="en-US" dirty="0"/>
              <a:t>CSS 143</a:t>
            </a:r>
          </a:p>
        </p:txBody>
      </p:sp>
    </p:spTree>
    <p:extLst>
      <p:ext uri="{BB962C8B-B14F-4D97-AF65-F5344CB8AC3E}">
        <p14:creationId xmlns:p14="http://schemas.microsoft.com/office/powerpoint/2010/main" val="39709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462087" y="886350"/>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465862" y="2639191"/>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486186" y="4164284"/>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244833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660BFA3-E3B6-0C4E-B98C-130C10B63B39}"/>
              </a:ext>
            </a:extLst>
          </p:cNvPr>
          <p:cNvSpPr txBox="1">
            <a:spLocks/>
          </p:cNvSpPr>
          <p:nvPr/>
        </p:nvSpPr>
        <p:spPr>
          <a:xfrm>
            <a:off x="5007006" y="517747"/>
            <a:ext cx="2858609" cy="576426"/>
          </a:xfrm>
          <a:prstGeom prst="rect">
            <a:avLst/>
          </a:prstGeom>
          <a:noFill/>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3600" dirty="0">
                <a:solidFill>
                  <a:srgbClr val="00B050"/>
                </a:solidFill>
              </a:rPr>
              <a:t>Solid</a:t>
            </a:r>
            <a:r>
              <a:rPr lang="en-US" sz="2000" dirty="0"/>
              <a:t> Code</a:t>
            </a:r>
          </a:p>
        </p:txBody>
      </p:sp>
      <p:grpSp>
        <p:nvGrpSpPr>
          <p:cNvPr id="3" name="Group 2">
            <a:extLst>
              <a:ext uri="{FF2B5EF4-FFF2-40B4-BE49-F238E27FC236}">
                <a16:creationId xmlns:a16="http://schemas.microsoft.com/office/drawing/2014/main" id="{62B6C85A-B529-A246-B3DA-8F065F0028EF}"/>
              </a:ext>
            </a:extLst>
          </p:cNvPr>
          <p:cNvGrpSpPr/>
          <p:nvPr/>
        </p:nvGrpSpPr>
        <p:grpSpPr>
          <a:xfrm>
            <a:off x="493421" y="935423"/>
            <a:ext cx="8263690" cy="5499419"/>
            <a:chOff x="493421" y="935423"/>
            <a:chExt cx="8263690" cy="5499419"/>
          </a:xfrm>
        </p:grpSpPr>
        <p:grpSp>
          <p:nvGrpSpPr>
            <p:cNvPr id="8" name="Group 7">
              <a:extLst>
                <a:ext uri="{FF2B5EF4-FFF2-40B4-BE49-F238E27FC236}">
                  <a16:creationId xmlns:a16="http://schemas.microsoft.com/office/drawing/2014/main" id="{61A1EC2B-4DE2-D745-8484-60ECE08649C3}"/>
                </a:ext>
              </a:extLst>
            </p:cNvPr>
            <p:cNvGrpSpPr/>
            <p:nvPr/>
          </p:nvGrpSpPr>
          <p:grpSpPr>
            <a:xfrm>
              <a:off x="493421" y="935423"/>
              <a:ext cx="3777761" cy="5499419"/>
              <a:chOff x="493421" y="935423"/>
              <a:chExt cx="3777761" cy="5499419"/>
            </a:xfrm>
          </p:grpSpPr>
          <p:pic>
            <p:nvPicPr>
              <p:cNvPr id="5" name="Picture 4">
                <a:extLst>
                  <a:ext uri="{FF2B5EF4-FFF2-40B4-BE49-F238E27FC236}">
                    <a16:creationId xmlns:a16="http://schemas.microsoft.com/office/drawing/2014/main" id="{EE584785-7C75-BA42-9BD8-F906C16C7D95}"/>
                  </a:ext>
                </a:extLst>
              </p:cNvPr>
              <p:cNvPicPr>
                <a:picLocks noChangeAspect="1"/>
              </p:cNvPicPr>
              <p:nvPr/>
            </p:nvPicPr>
            <p:blipFill>
              <a:blip r:embed="rId2"/>
              <a:stretch>
                <a:fillRect/>
              </a:stretch>
            </p:blipFill>
            <p:spPr>
              <a:xfrm>
                <a:off x="493421" y="935423"/>
                <a:ext cx="3777761" cy="16235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296195C-E2D3-3047-AB3A-936DD7A5F4D2}"/>
                  </a:ext>
                </a:extLst>
              </p:cNvPr>
              <p:cNvPicPr>
                <a:picLocks noChangeAspect="1"/>
              </p:cNvPicPr>
              <p:nvPr/>
            </p:nvPicPr>
            <p:blipFill>
              <a:blip r:embed="rId3"/>
              <a:stretch>
                <a:fillRect/>
              </a:stretch>
            </p:blipFill>
            <p:spPr>
              <a:xfrm>
                <a:off x="1186217" y="2835790"/>
                <a:ext cx="2941900" cy="3599052"/>
              </a:xfrm>
              <a:prstGeom prst="rect">
                <a:avLst/>
              </a:prstGeom>
              <a:ln>
                <a:noFill/>
              </a:ln>
              <a:effectLst>
                <a:outerShdw blurRad="292100" dist="139700" dir="2700000" algn="tl" rotWithShape="0">
                  <a:srgbClr val="333333">
                    <a:alpha val="65000"/>
                  </a:srgbClr>
                </a:outerShdw>
              </a:effectLst>
            </p:spPr>
          </p:pic>
        </p:grpSp>
        <p:pic>
          <p:nvPicPr>
            <p:cNvPr id="2" name="Picture 1">
              <a:extLst>
                <a:ext uri="{FF2B5EF4-FFF2-40B4-BE49-F238E27FC236}">
                  <a16:creationId xmlns:a16="http://schemas.microsoft.com/office/drawing/2014/main" id="{5FCC72AC-814F-2640-88AD-C1656B006D91}"/>
                </a:ext>
              </a:extLst>
            </p:cNvPr>
            <p:cNvPicPr>
              <a:picLocks noChangeAspect="1"/>
            </p:cNvPicPr>
            <p:nvPr/>
          </p:nvPicPr>
          <p:blipFill>
            <a:blip r:embed="rId4"/>
            <a:stretch>
              <a:fillRect/>
            </a:stretch>
          </p:blipFill>
          <p:spPr>
            <a:xfrm>
              <a:off x="4719701" y="1782716"/>
              <a:ext cx="4037410" cy="371256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7869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Grading</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EFC3C1-CE23-7A47-8E94-41FDF64CF5E1}"/>
              </a:ext>
            </a:extLst>
          </p:cNvPr>
          <p:cNvPicPr>
            <a:picLocks noChangeAspect="1"/>
          </p:cNvPicPr>
          <p:nvPr/>
        </p:nvPicPr>
        <p:blipFill>
          <a:blip r:embed="rId3"/>
          <a:stretch>
            <a:fillRect/>
          </a:stretch>
        </p:blipFill>
        <p:spPr>
          <a:xfrm>
            <a:off x="5192829" y="3064788"/>
            <a:ext cx="3830753" cy="138332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4A883C3-7794-6546-B198-99C9B8841109}"/>
              </a:ext>
            </a:extLst>
          </p:cNvPr>
          <p:cNvSpPr txBox="1"/>
          <p:nvPr/>
        </p:nvSpPr>
        <p:spPr>
          <a:xfrm>
            <a:off x="217464" y="6486489"/>
            <a:ext cx="5188998" cy="253916"/>
          </a:xfrm>
          <a:prstGeom prst="rect">
            <a:avLst/>
          </a:prstGeom>
          <a:noFill/>
        </p:spPr>
        <p:txBody>
          <a:bodyPr wrap="square">
            <a:spAutoFit/>
          </a:bodyPr>
          <a:lstStyle/>
          <a:p>
            <a:r>
              <a:rPr lang="en-US" sz="1050" dirty="0">
                <a:hlinkClick r:id="rId4"/>
              </a:rPr>
              <a:t>https://github.com/a-teaching-goose/CSS342A-2022-Spring#coursework-distribution</a:t>
            </a:r>
            <a:endParaRPr lang="en-US" sz="1050" dirty="0"/>
          </a:p>
        </p:txBody>
      </p:sp>
      <p:pic>
        <p:nvPicPr>
          <p:cNvPr id="2" name="Picture 1">
            <a:extLst>
              <a:ext uri="{FF2B5EF4-FFF2-40B4-BE49-F238E27FC236}">
                <a16:creationId xmlns:a16="http://schemas.microsoft.com/office/drawing/2014/main" id="{1A375E4A-9CC7-D846-AF0C-F61A279CEB0C}"/>
              </a:ext>
            </a:extLst>
          </p:cNvPr>
          <p:cNvPicPr>
            <a:picLocks noChangeAspect="1"/>
          </p:cNvPicPr>
          <p:nvPr/>
        </p:nvPicPr>
        <p:blipFill>
          <a:blip r:embed="rId5"/>
          <a:stretch>
            <a:fillRect/>
          </a:stretch>
        </p:blipFill>
        <p:spPr>
          <a:xfrm>
            <a:off x="217464" y="1813439"/>
            <a:ext cx="4786444" cy="3886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013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7B3745-3BED-5A41-8742-DA898449C55A}"/>
              </a:ext>
            </a:extLst>
          </p:cNvPr>
          <p:cNvSpPr>
            <a:spLocks noGrp="1"/>
          </p:cNvSpPr>
          <p:nvPr>
            <p:ph type="body" sz="quarter" idx="11"/>
          </p:nvPr>
        </p:nvSpPr>
        <p:spPr>
          <a:xfrm>
            <a:off x="405426" y="1890245"/>
            <a:ext cx="8552143" cy="3948070"/>
          </a:xfrm>
        </p:spPr>
        <p:txBody>
          <a:bodyPr/>
          <a:lstStyle/>
          <a:p>
            <a:r>
              <a:rPr lang="en-US" sz="1800" b="0" dirty="0"/>
              <a:t>“Best effort” in-person</a:t>
            </a:r>
          </a:p>
          <a:p>
            <a:endParaRPr lang="en-US" sz="800" b="0" dirty="0"/>
          </a:p>
          <a:p>
            <a:pPr lvl="1"/>
            <a:r>
              <a:rPr lang="en-US" sz="1600" b="0" dirty="0"/>
              <a:t>&gt; 50% in-person session</a:t>
            </a:r>
          </a:p>
          <a:p>
            <a:pPr lvl="1"/>
            <a:endParaRPr lang="en-US" sz="800" b="0" dirty="0"/>
          </a:p>
          <a:p>
            <a:pPr lvl="1"/>
            <a:r>
              <a:rPr lang="en-US" sz="1600" b="0" dirty="0"/>
              <a:t>In-person attending is not required</a:t>
            </a:r>
          </a:p>
          <a:p>
            <a:pPr lvl="1"/>
            <a:endParaRPr lang="en-US" sz="800" b="0" dirty="0"/>
          </a:p>
          <a:p>
            <a:pPr lvl="1"/>
            <a:r>
              <a:rPr lang="en-US" sz="1600" b="0" dirty="0"/>
              <a:t>All class will be recorded to the best effort</a:t>
            </a:r>
          </a:p>
          <a:p>
            <a:pPr lvl="1"/>
            <a:endParaRPr lang="en-US" sz="1600" b="0" dirty="0"/>
          </a:p>
          <a:p>
            <a:r>
              <a:rPr lang="en-US" sz="1800" b="0" dirty="0"/>
              <a:t>Online sessions</a:t>
            </a:r>
          </a:p>
          <a:p>
            <a:endParaRPr lang="en-US" sz="800" b="0" dirty="0"/>
          </a:p>
          <a:p>
            <a:pPr lvl="1"/>
            <a:r>
              <a:rPr lang="en-US" sz="1600" b="0" dirty="0"/>
              <a:t>Covid</a:t>
            </a:r>
          </a:p>
          <a:p>
            <a:pPr lvl="1"/>
            <a:endParaRPr lang="en-US" sz="800" b="0" dirty="0"/>
          </a:p>
          <a:p>
            <a:pPr lvl="1"/>
            <a:r>
              <a:rPr lang="en-US" sz="1600" b="0" dirty="0"/>
              <a:t>Coding demos &amp; Code-along</a:t>
            </a:r>
          </a:p>
          <a:p>
            <a:pPr lvl="1"/>
            <a:endParaRPr lang="en-US" sz="800" b="0" dirty="0"/>
          </a:p>
          <a:p>
            <a:r>
              <a:rPr lang="en-US" sz="2000" dirty="0"/>
              <a:t>All materials (PPT, code, video, exams) will be available online</a:t>
            </a:r>
            <a:endParaRPr lang="en-US" sz="1600" b="0" dirty="0"/>
          </a:p>
        </p:txBody>
      </p:sp>
      <p:sp>
        <p:nvSpPr>
          <p:cNvPr id="3" name="Title 2">
            <a:extLst>
              <a:ext uri="{FF2B5EF4-FFF2-40B4-BE49-F238E27FC236}">
                <a16:creationId xmlns:a16="http://schemas.microsoft.com/office/drawing/2014/main" id="{845B6669-FB1F-594D-9A04-7371C71366C5}"/>
              </a:ext>
            </a:extLst>
          </p:cNvPr>
          <p:cNvSpPr>
            <a:spLocks noGrp="1"/>
          </p:cNvSpPr>
          <p:nvPr>
            <p:ph type="title"/>
          </p:nvPr>
        </p:nvSpPr>
        <p:spPr/>
        <p:txBody>
          <a:bodyPr/>
          <a:lstStyle/>
          <a:p>
            <a:r>
              <a:rPr lang="en-US" dirty="0"/>
              <a:t>In-person vs Online</a:t>
            </a:r>
          </a:p>
        </p:txBody>
      </p:sp>
      <p:pic>
        <p:nvPicPr>
          <p:cNvPr id="1026" name="Picture 2" descr="Sorry Not Sorry: Online Teaching Is Here to Stay">
            <a:extLst>
              <a:ext uri="{FF2B5EF4-FFF2-40B4-BE49-F238E27FC236}">
                <a16:creationId xmlns:a16="http://schemas.microsoft.com/office/drawing/2014/main" id="{1EF4071B-3E06-9F4C-9226-09894E222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624" y="867510"/>
            <a:ext cx="2397950" cy="159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89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CACA-275B-F54A-98B4-A9A309DC43C7}"/>
              </a:ext>
            </a:extLst>
          </p:cNvPr>
          <p:cNvSpPr>
            <a:spLocks noGrp="1"/>
          </p:cNvSpPr>
          <p:nvPr>
            <p:ph type="body" sz="quarter" idx="11"/>
          </p:nvPr>
        </p:nvSpPr>
        <p:spPr>
          <a:xfrm>
            <a:off x="796003" y="1676938"/>
            <a:ext cx="6856549" cy="4333245"/>
          </a:xfrm>
        </p:spPr>
        <p:txBody>
          <a:bodyPr/>
          <a:lstStyle/>
          <a:p>
            <a:pPr marL="0" indent="0">
              <a:buNone/>
            </a:pPr>
            <a:endParaRPr lang="en-US" sz="2000" b="0" dirty="0">
              <a:solidFill>
                <a:schemeClr val="accent4">
                  <a:lumMod val="20000"/>
                  <a:lumOff val="80000"/>
                </a:schemeClr>
              </a:solidFill>
            </a:endParaRPr>
          </a:p>
          <a:p>
            <a:r>
              <a:rPr lang="en-US" sz="2000" b="0" dirty="0">
                <a:solidFill>
                  <a:schemeClr val="accent4">
                    <a:lumMod val="20000"/>
                    <a:lumOff val="80000"/>
                  </a:schemeClr>
                </a:solidFill>
              </a:rPr>
              <a:t>Weekly homework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15-min Quiz, mostly coding question</a:t>
            </a:r>
          </a:p>
          <a:p>
            <a:pPr marL="0" indent="0">
              <a:buNone/>
            </a:pPr>
            <a:endParaRPr lang="en-US" sz="1400" b="0" dirty="0">
              <a:solidFill>
                <a:schemeClr val="accent4">
                  <a:lumMod val="20000"/>
                  <a:lumOff val="80000"/>
                </a:schemeClr>
              </a:solidFill>
            </a:endParaRPr>
          </a:p>
          <a:p>
            <a:r>
              <a:rPr lang="en-US" sz="2000" b="0" dirty="0">
                <a:solidFill>
                  <a:schemeClr val="accent4">
                    <a:lumMod val="20000"/>
                    <a:lumOff val="80000"/>
                  </a:schemeClr>
                </a:solidFill>
              </a:rPr>
              <a:t>1 midterms (online, incremental, ~1.5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 Final (online, comprehensive, ~2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late assignment will be accepted</a:t>
            </a:r>
          </a:p>
          <a:p>
            <a:pPr lvl="1"/>
            <a:r>
              <a:rPr lang="en-US" sz="1800" b="0" dirty="0">
                <a:solidFill>
                  <a:schemeClr val="accent4">
                    <a:lumMod val="20000"/>
                    <a:lumOff val="80000"/>
                  </a:schemeClr>
                </a:solidFill>
              </a:rPr>
              <a:t>Exception is </a:t>
            </a:r>
            <a:r>
              <a:rPr lang="en-US" sz="1800" b="0" i="1" dirty="0">
                <a:solidFill>
                  <a:schemeClr val="accent4">
                    <a:lumMod val="20000"/>
                    <a:lumOff val="80000"/>
                  </a:schemeClr>
                </a:solidFill>
              </a:rPr>
              <a:t>very very rarely </a:t>
            </a:r>
            <a:r>
              <a:rPr lang="en-US" sz="1800" b="0" dirty="0">
                <a:solidFill>
                  <a:schemeClr val="accent4">
                    <a:lumMod val="20000"/>
                    <a:lumOff val="80000"/>
                  </a:schemeClr>
                </a:solidFill>
              </a:rPr>
              <a:t>given</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make-up exam</a:t>
            </a:r>
          </a:p>
        </p:txBody>
      </p:sp>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Homework, Tests, Exams</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7" end="7"/>
                                            </p:txEl>
                                          </p:spTgt>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9" end="9"/>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12" end="1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3E322-1F5D-B445-82AF-A3BA2B462F4E}"/>
              </a:ext>
            </a:extLst>
          </p:cNvPr>
          <p:cNvSpPr>
            <a:spLocks noGrp="1"/>
          </p:cNvSpPr>
          <p:nvPr>
            <p:ph type="body" sz="quarter" idx="11"/>
          </p:nvPr>
        </p:nvSpPr>
        <p:spPr>
          <a:xfrm>
            <a:off x="480120" y="1736725"/>
            <a:ext cx="8183759" cy="4749764"/>
          </a:xfrm>
        </p:spPr>
        <p:txBody>
          <a:bodyPr/>
          <a:lstStyle/>
          <a:p>
            <a:r>
              <a:rPr lang="en-US" sz="2000" b="0" dirty="0"/>
              <a:t>Homework entirely on GitHub</a:t>
            </a:r>
          </a:p>
          <a:p>
            <a:pPr marL="0" indent="0">
              <a:buNone/>
            </a:pPr>
            <a:endParaRPr lang="en-US" sz="800" b="0" dirty="0"/>
          </a:p>
          <a:p>
            <a:r>
              <a:rPr lang="en-US" sz="2000" b="0" dirty="0"/>
              <a:t>All test cases provided</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800" b="0" dirty="0"/>
          </a:p>
          <a:p>
            <a:r>
              <a:rPr lang="en-US" sz="2000" b="0" dirty="0"/>
              <a:t>Submission via GitHub Pull Request</a:t>
            </a:r>
          </a:p>
          <a:p>
            <a:endParaRPr lang="en-US" sz="800" b="0" dirty="0"/>
          </a:p>
          <a:p>
            <a:pPr lvl="1"/>
            <a:r>
              <a:rPr lang="en-US" sz="1600" b="0" dirty="0"/>
              <a:t>A robot (set of scripts) called “Nop the cat” does validation</a:t>
            </a:r>
          </a:p>
        </p:txBody>
      </p:sp>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pic>
        <p:nvPicPr>
          <p:cNvPr id="4" name="Picture 4" descr="Worksheets : Worksheet Drawings Of Animals Easy Coloring Worksheetfun  Counting Printable Sheets For Teens Detailed Multiplication Algorithm  Worksheets Esl Generator Arithmetic Activities 4th. Worksheetfun Com  Counting. Dividing Functions. Function ...">
            <a:extLst>
              <a:ext uri="{FF2B5EF4-FFF2-40B4-BE49-F238E27FC236}">
                <a16:creationId xmlns:a16="http://schemas.microsoft.com/office/drawing/2014/main" id="{CCC38A73-90E8-C04B-A3C0-B6F331C73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734" y="244239"/>
            <a:ext cx="996132" cy="99199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78681E9-0741-1F4B-8963-A923DB3D08E0}"/>
              </a:ext>
            </a:extLst>
          </p:cNvPr>
          <p:cNvGrpSpPr/>
          <p:nvPr/>
        </p:nvGrpSpPr>
        <p:grpSpPr>
          <a:xfrm>
            <a:off x="1034130" y="2842249"/>
            <a:ext cx="2112838" cy="1898965"/>
            <a:chOff x="1150598" y="2850588"/>
            <a:chExt cx="2112838" cy="1898965"/>
          </a:xfrm>
        </p:grpSpPr>
        <p:pic>
          <p:nvPicPr>
            <p:cNvPr id="5" name="Picture 4">
              <a:extLst>
                <a:ext uri="{FF2B5EF4-FFF2-40B4-BE49-F238E27FC236}">
                  <a16:creationId xmlns:a16="http://schemas.microsoft.com/office/drawing/2014/main" id="{20BC7829-DF3C-7B4C-82AF-539BF445861B}"/>
                </a:ext>
              </a:extLst>
            </p:cNvPr>
            <p:cNvPicPr>
              <a:picLocks noChangeAspect="1"/>
            </p:cNvPicPr>
            <p:nvPr/>
          </p:nvPicPr>
          <p:blipFill>
            <a:blip r:embed="rId3"/>
            <a:stretch>
              <a:fillRect/>
            </a:stretch>
          </p:blipFill>
          <p:spPr>
            <a:xfrm>
              <a:off x="1553593" y="3078905"/>
              <a:ext cx="1709843" cy="167064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D2E09AE-86BE-B445-BF7E-C9CAF185BE0F}"/>
                </a:ext>
              </a:extLst>
            </p:cNvPr>
            <p:cNvSpPr txBox="1"/>
            <p:nvPr/>
          </p:nvSpPr>
          <p:spPr>
            <a:xfrm>
              <a:off x="1150598" y="2850588"/>
              <a:ext cx="805990" cy="276999"/>
            </a:xfrm>
            <a:prstGeom prst="rect">
              <a:avLst/>
            </a:prstGeom>
            <a:noFill/>
          </p:spPr>
          <p:txBody>
            <a:bodyPr wrap="none" rtlCol="0">
              <a:spAutoFit/>
            </a:bodyPr>
            <a:lstStyle/>
            <a:p>
              <a:r>
                <a:rPr lang="en-US" sz="1200" dirty="0"/>
                <a:t>Test cases</a:t>
              </a:r>
            </a:p>
          </p:txBody>
        </p:sp>
      </p:grpSp>
      <p:grpSp>
        <p:nvGrpSpPr>
          <p:cNvPr id="10" name="Group 9">
            <a:extLst>
              <a:ext uri="{FF2B5EF4-FFF2-40B4-BE49-F238E27FC236}">
                <a16:creationId xmlns:a16="http://schemas.microsoft.com/office/drawing/2014/main" id="{05745814-B4A4-9549-9129-DE9C335C3207}"/>
              </a:ext>
            </a:extLst>
          </p:cNvPr>
          <p:cNvGrpSpPr/>
          <p:nvPr/>
        </p:nvGrpSpPr>
        <p:grpSpPr>
          <a:xfrm>
            <a:off x="3419861" y="2654027"/>
            <a:ext cx="2304276" cy="2346174"/>
            <a:chOff x="4572000" y="2602642"/>
            <a:chExt cx="2304276" cy="2346174"/>
          </a:xfrm>
        </p:grpSpPr>
        <p:pic>
          <p:nvPicPr>
            <p:cNvPr id="6" name="Picture 5">
              <a:extLst>
                <a:ext uri="{FF2B5EF4-FFF2-40B4-BE49-F238E27FC236}">
                  <a16:creationId xmlns:a16="http://schemas.microsoft.com/office/drawing/2014/main" id="{1E6CAEA2-61A5-3848-9201-80CD772FC79C}"/>
                </a:ext>
              </a:extLst>
            </p:cNvPr>
            <p:cNvPicPr>
              <a:picLocks noChangeAspect="1"/>
            </p:cNvPicPr>
            <p:nvPr/>
          </p:nvPicPr>
          <p:blipFill>
            <a:blip r:embed="rId4"/>
            <a:stretch>
              <a:fillRect/>
            </a:stretch>
          </p:blipFill>
          <p:spPr>
            <a:xfrm>
              <a:off x="5230224" y="2879641"/>
              <a:ext cx="1646052" cy="20691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BF4AC4B-B42B-9D47-BDFB-605504C3EA65}"/>
                </a:ext>
              </a:extLst>
            </p:cNvPr>
            <p:cNvSpPr txBox="1"/>
            <p:nvPr/>
          </p:nvSpPr>
          <p:spPr>
            <a:xfrm>
              <a:off x="4572000" y="2602642"/>
              <a:ext cx="1954894" cy="276999"/>
            </a:xfrm>
            <a:prstGeom prst="rect">
              <a:avLst/>
            </a:prstGeom>
            <a:noFill/>
          </p:spPr>
          <p:txBody>
            <a:bodyPr wrap="none" rtlCol="0">
              <a:spAutoFit/>
            </a:bodyPr>
            <a:lstStyle/>
            <a:p>
              <a:r>
                <a:rPr lang="en-US" sz="1200" dirty="0"/>
                <a:t>Once all work is done locally</a:t>
              </a:r>
            </a:p>
          </p:txBody>
        </p:sp>
      </p:grpSp>
      <p:grpSp>
        <p:nvGrpSpPr>
          <p:cNvPr id="13" name="Group 12">
            <a:extLst>
              <a:ext uri="{FF2B5EF4-FFF2-40B4-BE49-F238E27FC236}">
                <a16:creationId xmlns:a16="http://schemas.microsoft.com/office/drawing/2014/main" id="{D62612EE-E2A8-9D4F-BF33-06859C09E382}"/>
              </a:ext>
            </a:extLst>
          </p:cNvPr>
          <p:cNvGrpSpPr/>
          <p:nvPr/>
        </p:nvGrpSpPr>
        <p:grpSpPr>
          <a:xfrm>
            <a:off x="6457504" y="1609453"/>
            <a:ext cx="2267362" cy="4074418"/>
            <a:chOff x="6457504" y="1930906"/>
            <a:chExt cx="2267362" cy="4074418"/>
          </a:xfrm>
        </p:grpSpPr>
        <p:pic>
          <p:nvPicPr>
            <p:cNvPr id="11" name="Picture 10">
              <a:extLst>
                <a:ext uri="{FF2B5EF4-FFF2-40B4-BE49-F238E27FC236}">
                  <a16:creationId xmlns:a16="http://schemas.microsoft.com/office/drawing/2014/main" id="{A2774E89-1F6B-7C4D-9BFE-3348B91EA033}"/>
                </a:ext>
              </a:extLst>
            </p:cNvPr>
            <p:cNvPicPr>
              <a:picLocks noChangeAspect="1"/>
            </p:cNvPicPr>
            <p:nvPr/>
          </p:nvPicPr>
          <p:blipFill>
            <a:blip r:embed="rId5"/>
            <a:stretch>
              <a:fillRect/>
            </a:stretch>
          </p:blipFill>
          <p:spPr>
            <a:xfrm>
              <a:off x="6578653" y="2217890"/>
              <a:ext cx="2146213" cy="378743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10D276A-2DDA-5345-8A74-2416D7E09820}"/>
                </a:ext>
              </a:extLst>
            </p:cNvPr>
            <p:cNvSpPr txBox="1"/>
            <p:nvPr/>
          </p:nvSpPr>
          <p:spPr>
            <a:xfrm>
              <a:off x="6457504" y="1930906"/>
              <a:ext cx="1318246" cy="276999"/>
            </a:xfrm>
            <a:prstGeom prst="rect">
              <a:avLst/>
            </a:prstGeom>
            <a:noFill/>
          </p:spPr>
          <p:txBody>
            <a:bodyPr wrap="none" rtlCol="0">
              <a:spAutoFit/>
            </a:bodyPr>
            <a:lstStyle/>
            <a:p>
              <a:r>
                <a:rPr lang="en-US" sz="1200"/>
                <a:t>Automated check</a:t>
              </a:r>
              <a:endParaRPr lang="en-US" sz="1200" dirty="0"/>
            </a:p>
          </p:txBody>
        </p:sp>
      </p:grpSp>
    </p:spTree>
    <p:extLst>
      <p:ext uri="{BB962C8B-B14F-4D97-AF65-F5344CB8AC3E}">
        <p14:creationId xmlns:p14="http://schemas.microsoft.com/office/powerpoint/2010/main" val="902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73895" y="1736725"/>
            <a:ext cx="8196210" cy="4749764"/>
          </a:xfrm>
        </p:spPr>
        <p:txBody>
          <a:bodyPr/>
          <a:lstStyle/>
          <a:p>
            <a:r>
              <a:rPr lang="en-US" sz="160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p:txBody>
      </p:sp>
      <p:sp>
        <p:nvSpPr>
          <p:cNvPr id="14" name="TextBox 13">
            <a:extLst>
              <a:ext uri="{FF2B5EF4-FFF2-40B4-BE49-F238E27FC236}">
                <a16:creationId xmlns:a16="http://schemas.microsoft.com/office/drawing/2014/main" id="{6BC0D9C5-E1BD-0943-AC9D-82EE328E06C3}"/>
              </a:ext>
            </a:extLst>
          </p:cNvPr>
          <p:cNvSpPr txBox="1"/>
          <p:nvPr/>
        </p:nvSpPr>
        <p:spPr>
          <a:xfrm>
            <a:off x="4861335" y="3610846"/>
            <a:ext cx="4204356" cy="338554"/>
          </a:xfrm>
          <a:prstGeom prst="rect">
            <a:avLst/>
          </a:prstGeom>
          <a:noFill/>
        </p:spPr>
        <p:txBody>
          <a:bodyPr wrap="none" rtlCol="0">
            <a:spAutoFit/>
          </a:bodyPr>
          <a:lstStyle/>
          <a:p>
            <a:r>
              <a:rPr lang="en-US" sz="1600" i="1" dirty="0"/>
              <a:t>And some common technical interview problems</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14828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84509" cy="707886"/>
          </a:xfrm>
          <a:prstGeom prst="rect">
            <a:avLst/>
          </a:prstGeom>
          <a:noFill/>
        </p:spPr>
        <p:txBody>
          <a:bodyPr wrap="none" rtlCol="0">
            <a:spAutoFit/>
          </a:bodyPr>
          <a:lstStyle/>
          <a:p>
            <a:r>
              <a:rPr lang="en-US" sz="4000" dirty="0"/>
              <a:t>The HOW</a:t>
            </a:r>
          </a:p>
        </p:txBody>
      </p:sp>
    </p:spTree>
    <p:extLst>
      <p:ext uri="{BB962C8B-B14F-4D97-AF65-F5344CB8AC3E}">
        <p14:creationId xmlns:p14="http://schemas.microsoft.com/office/powerpoint/2010/main" val="78241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EC1C0-3C63-CC46-9BA1-E66A394CD8D5}"/>
              </a:ext>
            </a:extLst>
          </p:cNvPr>
          <p:cNvSpPr>
            <a:spLocks noGrp="1"/>
          </p:cNvSpPr>
          <p:nvPr>
            <p:ph type="body" sz="quarter" idx="11"/>
          </p:nvPr>
        </p:nvSpPr>
        <p:spPr>
          <a:xfrm>
            <a:off x="929208" y="2047444"/>
            <a:ext cx="6261705" cy="4202435"/>
          </a:xfrm>
        </p:spPr>
        <p:txBody>
          <a:bodyPr/>
          <a:lstStyle/>
          <a:p>
            <a:r>
              <a:rPr lang="en-US" sz="2000" b="0" dirty="0"/>
              <a:t>Code together during class session</a:t>
            </a:r>
          </a:p>
          <a:p>
            <a:pPr marL="457200" lvl="1" indent="0">
              <a:buNone/>
            </a:pPr>
            <a:endParaRPr lang="en-US" sz="1800" b="0" dirty="0"/>
          </a:p>
          <a:p>
            <a:pPr lvl="1"/>
            <a:r>
              <a:rPr lang="en-US" sz="1800" b="0" dirty="0"/>
              <a:t>Instruction demo</a:t>
            </a:r>
          </a:p>
          <a:p>
            <a:pPr lvl="1"/>
            <a:endParaRPr lang="en-US" sz="1800" b="0" dirty="0"/>
          </a:p>
          <a:p>
            <a:pPr lvl="1"/>
            <a:r>
              <a:rPr lang="en-US" sz="1800" b="0" dirty="0"/>
              <a:t>Homework walkthrough</a:t>
            </a:r>
          </a:p>
          <a:p>
            <a:pPr lvl="1"/>
            <a:endParaRPr lang="en-US" sz="1800" b="0" dirty="0"/>
          </a:p>
          <a:p>
            <a:r>
              <a:rPr lang="en-US" sz="2000" b="0" dirty="0"/>
              <a:t>Have a ”read-to-go” dev environment ready</a:t>
            </a:r>
          </a:p>
          <a:p>
            <a:pPr lvl="1"/>
            <a:endParaRPr lang="en-US" sz="1800" b="0" dirty="0"/>
          </a:p>
          <a:p>
            <a:pPr lvl="1"/>
            <a:r>
              <a:rPr lang="en-US" sz="1800" b="0" dirty="0"/>
              <a:t>IDE, debugger, git/</a:t>
            </a:r>
            <a:r>
              <a:rPr lang="en-US" sz="1800" b="0" dirty="0" err="1"/>
              <a:t>github</a:t>
            </a:r>
            <a:endParaRPr lang="en-US" sz="1800" b="0" dirty="0"/>
          </a:p>
          <a:p>
            <a:pPr lvl="1"/>
            <a:endParaRPr lang="en-US" sz="1800" b="0" dirty="0"/>
          </a:p>
          <a:p>
            <a:r>
              <a:rPr lang="en-US" sz="2200" b="0" dirty="0"/>
              <a:t>Volunteer to run a code-along session?</a:t>
            </a:r>
          </a:p>
        </p:txBody>
      </p:sp>
      <p:sp>
        <p:nvSpPr>
          <p:cNvPr id="3" name="Title 2">
            <a:extLst>
              <a:ext uri="{FF2B5EF4-FFF2-40B4-BE49-F238E27FC236}">
                <a16:creationId xmlns:a16="http://schemas.microsoft.com/office/drawing/2014/main" id="{36BB3D2A-3C9B-2049-930E-233D4C2F1D30}"/>
              </a:ext>
            </a:extLst>
          </p:cNvPr>
          <p:cNvSpPr>
            <a:spLocks noGrp="1"/>
          </p:cNvSpPr>
          <p:nvPr>
            <p:ph type="title"/>
          </p:nvPr>
        </p:nvSpPr>
        <p:spPr/>
        <p:txBody>
          <a:bodyPr/>
          <a:lstStyle/>
          <a:p>
            <a:r>
              <a:rPr lang="en-US" dirty="0"/>
              <a:t>Code Together</a:t>
            </a:r>
          </a:p>
        </p:txBody>
      </p:sp>
      <p:pic>
        <p:nvPicPr>
          <p:cNvPr id="3074" name="Picture 2" descr="IT Company At Work. Group Of Software Developers People Coding Together  Sitting In Front Of Their Pc Screens At The Desk. Flat Style Vector  Illustration Isolated On White Background. Royalty Free Cliparts,">
            <a:extLst>
              <a:ext uri="{FF2B5EF4-FFF2-40B4-BE49-F238E27FC236}">
                <a16:creationId xmlns:a16="http://schemas.microsoft.com/office/drawing/2014/main" id="{B2DF0BB9-9331-7140-952D-CE161E4B52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308" r="92538">
                        <a14:foregroundMark x1="9692" y1="55385" x2="9692" y2="55385"/>
                        <a14:foregroundMark x1="4308" y1="50538" x2="4308" y2="50538"/>
                        <a14:foregroundMark x1="25385" y1="35923" x2="25385" y2="35923"/>
                        <a14:foregroundMark x1="59923" y1="37308" x2="59923" y2="37308"/>
                        <a14:foregroundMark x1="88538" y1="30846" x2="88538" y2="30846"/>
                        <a14:foregroundMark x1="88000" y1="33000" x2="88000" y2="33000"/>
                        <a14:foregroundMark x1="88000" y1="33000" x2="88000" y2="33000"/>
                        <a14:foregroundMark x1="88000" y1="33000" x2="88000" y2="33000"/>
                        <a14:foregroundMark x1="92538" y1="43769" x2="92538" y2="43769"/>
                      </a14:backgroundRemoval>
                    </a14:imgEffect>
                  </a14:imgLayer>
                </a14:imgProps>
              </a:ext>
              <a:ext uri="{28A0092B-C50C-407E-A947-70E740481C1C}">
                <a14:useLocalDpi xmlns:a14="http://schemas.microsoft.com/office/drawing/2010/main" val="0"/>
              </a:ext>
            </a:extLst>
          </a:blip>
          <a:srcRect/>
          <a:stretch>
            <a:fillRect/>
          </a:stretch>
        </p:blipFill>
        <p:spPr bwMode="auto">
          <a:xfrm>
            <a:off x="6581713" y="-138683"/>
            <a:ext cx="2562287" cy="25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9F61C4-B7BA-6A44-8A87-E41BCBB2929D}"/>
              </a:ext>
            </a:extLst>
          </p:cNvPr>
          <p:cNvSpPr/>
          <p:nvPr/>
        </p:nvSpPr>
        <p:spPr>
          <a:xfrm>
            <a:off x="17867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1</a:t>
            </a:r>
          </a:p>
          <a:p>
            <a:pPr algn="ctr"/>
            <a:r>
              <a:rPr lang="en-US" dirty="0"/>
              <a:t>(this week)</a:t>
            </a:r>
          </a:p>
        </p:txBody>
      </p:sp>
      <p:sp>
        <p:nvSpPr>
          <p:cNvPr id="5" name="Rounded Rectangle 4">
            <a:extLst>
              <a:ext uri="{FF2B5EF4-FFF2-40B4-BE49-F238E27FC236}">
                <a16:creationId xmlns:a16="http://schemas.microsoft.com/office/drawing/2014/main" id="{6B2F5336-282B-1C47-A44C-F1F85617B37B}"/>
              </a:ext>
            </a:extLst>
          </p:cNvPr>
          <p:cNvSpPr/>
          <p:nvPr/>
        </p:nvSpPr>
        <p:spPr>
          <a:xfrm>
            <a:off x="245416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2</a:t>
            </a:r>
          </a:p>
        </p:txBody>
      </p:sp>
      <p:sp>
        <p:nvSpPr>
          <p:cNvPr id="6" name="Rounded Rectangle 5">
            <a:extLst>
              <a:ext uri="{FF2B5EF4-FFF2-40B4-BE49-F238E27FC236}">
                <a16:creationId xmlns:a16="http://schemas.microsoft.com/office/drawing/2014/main" id="{751CCD55-F5A6-7B4E-B3D6-6D7BD922FCEA}"/>
              </a:ext>
            </a:extLst>
          </p:cNvPr>
          <p:cNvSpPr/>
          <p:nvPr/>
        </p:nvSpPr>
        <p:spPr>
          <a:xfrm>
            <a:off x="4729656"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3</a:t>
            </a:r>
          </a:p>
        </p:txBody>
      </p:sp>
      <p:sp>
        <p:nvSpPr>
          <p:cNvPr id="8" name="Rounded Rectangle 7">
            <a:extLst>
              <a:ext uri="{FF2B5EF4-FFF2-40B4-BE49-F238E27FC236}">
                <a16:creationId xmlns:a16="http://schemas.microsoft.com/office/drawing/2014/main" id="{B11A465B-6AEF-6A4D-B6B4-E93BAD2CC191}"/>
              </a:ext>
            </a:extLst>
          </p:cNvPr>
          <p:cNvSpPr/>
          <p:nvPr/>
        </p:nvSpPr>
        <p:spPr>
          <a:xfrm>
            <a:off x="7005147"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4</a:t>
            </a:r>
          </a:p>
        </p:txBody>
      </p:sp>
      <p:grpSp>
        <p:nvGrpSpPr>
          <p:cNvPr id="11" name="Group 10">
            <a:extLst>
              <a:ext uri="{FF2B5EF4-FFF2-40B4-BE49-F238E27FC236}">
                <a16:creationId xmlns:a16="http://schemas.microsoft.com/office/drawing/2014/main" id="{EC6D1A1D-1BD3-BF4E-A449-55631C853FAC}"/>
              </a:ext>
            </a:extLst>
          </p:cNvPr>
          <p:cNvGrpSpPr/>
          <p:nvPr/>
        </p:nvGrpSpPr>
        <p:grpSpPr>
          <a:xfrm>
            <a:off x="178675" y="4501055"/>
            <a:ext cx="6547947" cy="1457889"/>
            <a:chOff x="168163" y="3683877"/>
            <a:chExt cx="6547947" cy="1457889"/>
          </a:xfrm>
        </p:grpSpPr>
        <p:sp>
          <p:nvSpPr>
            <p:cNvPr id="7" name="Right Brace 6">
              <a:extLst>
                <a:ext uri="{FF2B5EF4-FFF2-40B4-BE49-F238E27FC236}">
                  <a16:creationId xmlns:a16="http://schemas.microsoft.com/office/drawing/2014/main" id="{6DBA3CCB-F14C-004F-8905-47A8A4818700}"/>
                </a:ext>
              </a:extLst>
            </p:cNvPr>
            <p:cNvSpPr/>
            <p:nvPr/>
          </p:nvSpPr>
          <p:spPr>
            <a:xfrm rot="5400000">
              <a:off x="3237185" y="614855"/>
              <a:ext cx="409904" cy="65479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00B050"/>
                </a:solidFill>
              </a:endParaRPr>
            </a:p>
          </p:txBody>
        </p:sp>
        <p:sp>
          <p:nvSpPr>
            <p:cNvPr id="9" name="TextBox 8">
              <a:extLst>
                <a:ext uri="{FF2B5EF4-FFF2-40B4-BE49-F238E27FC236}">
                  <a16:creationId xmlns:a16="http://schemas.microsoft.com/office/drawing/2014/main" id="{2A52A781-1F69-944E-9020-66950BAE3766}"/>
                </a:ext>
              </a:extLst>
            </p:cNvPr>
            <p:cNvSpPr txBox="1"/>
            <p:nvPr/>
          </p:nvSpPr>
          <p:spPr>
            <a:xfrm>
              <a:off x="2326286" y="4218436"/>
              <a:ext cx="3354508"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US" b="1" dirty="0">
                  <a:solidFill>
                    <a:srgbClr val="00B050"/>
                  </a:solidFill>
                </a:rPr>
                <a:t>C++</a:t>
              </a:r>
            </a:p>
            <a:p>
              <a:pPr marL="285750" indent="-285750">
                <a:buFont typeface="Arial" panose="020B0604020202020204" pitchFamily="34" charset="0"/>
                <a:buChar char="•"/>
              </a:pPr>
              <a:r>
                <a:rPr lang="en-US" b="1" dirty="0">
                  <a:solidFill>
                    <a:srgbClr val="00B050"/>
                  </a:solidFill>
                </a:rPr>
                <a:t>Dev env (IDE, Vim, debugging)</a:t>
              </a:r>
            </a:p>
            <a:p>
              <a:pPr marL="285750" indent="-285750">
                <a:buFont typeface="Arial" panose="020B0604020202020204" pitchFamily="34" charset="0"/>
                <a:buChar char="•"/>
              </a:pPr>
              <a:r>
                <a:rPr lang="en-US" b="1" dirty="0">
                  <a:solidFill>
                    <a:srgbClr val="00B050"/>
                  </a:solidFill>
                </a:rPr>
                <a:t>Source control</a:t>
              </a:r>
              <a:r>
                <a:rPr lang="en-US" b="1" dirty="0">
                  <a:solidFill>
                    <a:srgbClr val="00B050"/>
                  </a:solidFill>
                  <a:sym typeface="Wingdings" pitchFamily="2" charset="2"/>
                </a:rPr>
                <a:t> (</a:t>
              </a:r>
              <a:r>
                <a:rPr lang="en-US" b="1" dirty="0">
                  <a:solidFill>
                    <a:srgbClr val="00B050"/>
                  </a:solidFill>
                </a:rPr>
                <a:t>Git &amp; </a:t>
              </a:r>
              <a:r>
                <a:rPr lang="en-US" b="1" dirty="0" err="1">
                  <a:solidFill>
                    <a:srgbClr val="00B050"/>
                  </a:solidFill>
                </a:rPr>
                <a:t>Github</a:t>
              </a:r>
              <a:r>
                <a:rPr lang="en-US" b="1" dirty="0">
                  <a:solidFill>
                    <a:srgbClr val="00B050"/>
                  </a:solidFill>
                </a:rPr>
                <a:t>)</a:t>
              </a:r>
            </a:p>
          </p:txBody>
        </p:sp>
      </p:grpSp>
      <p:sp>
        <p:nvSpPr>
          <p:cNvPr id="2" name="TextBox 1">
            <a:extLst>
              <a:ext uri="{FF2B5EF4-FFF2-40B4-BE49-F238E27FC236}">
                <a16:creationId xmlns:a16="http://schemas.microsoft.com/office/drawing/2014/main" id="{226174AD-B47F-1940-9A1E-319640397EA6}"/>
              </a:ext>
            </a:extLst>
          </p:cNvPr>
          <p:cNvSpPr txBox="1"/>
          <p:nvPr/>
        </p:nvSpPr>
        <p:spPr>
          <a:xfrm>
            <a:off x="725214" y="819807"/>
            <a:ext cx="2864887" cy="461665"/>
          </a:xfrm>
          <a:prstGeom prst="rect">
            <a:avLst/>
          </a:prstGeom>
          <a:noFill/>
        </p:spPr>
        <p:txBody>
          <a:bodyPr wrap="none" rtlCol="0">
            <a:spAutoFit/>
          </a:bodyPr>
          <a:lstStyle/>
          <a:p>
            <a:r>
              <a:rPr lang="en-US" sz="2400" i="1" dirty="0"/>
              <a:t>Schedule Ramping up</a:t>
            </a:r>
          </a:p>
        </p:txBody>
      </p:sp>
      <p:sp>
        <p:nvSpPr>
          <p:cNvPr id="3" name="Rectangle 2">
            <a:extLst>
              <a:ext uri="{FF2B5EF4-FFF2-40B4-BE49-F238E27FC236}">
                <a16:creationId xmlns:a16="http://schemas.microsoft.com/office/drawing/2014/main" id="{1951F88B-CEC6-9D44-84A9-04930024C74A}"/>
              </a:ext>
            </a:extLst>
          </p:cNvPr>
          <p:cNvSpPr/>
          <p:nvPr/>
        </p:nvSpPr>
        <p:spPr>
          <a:xfrm>
            <a:off x="980741" y="1956836"/>
            <a:ext cx="5929828" cy="400110"/>
          </a:xfrm>
          <a:prstGeom prst="rect">
            <a:avLst/>
          </a:prstGeom>
        </p:spPr>
        <p:txBody>
          <a:bodyPr wrap="none">
            <a:spAutoFit/>
          </a:bodyPr>
          <a:lstStyle/>
          <a:p>
            <a:r>
              <a:rPr lang="en-US" sz="2000" b="1" dirty="0">
                <a:latin typeface="Cavolini" panose="03000502040302020204" pitchFamily="66" charset="0"/>
                <a:cs typeface="Cavolini" panose="03000502040302020204" pitchFamily="66" charset="0"/>
              </a:rPr>
              <a:t>“I’ve forgotten what I learned in 142/143”</a:t>
            </a:r>
          </a:p>
        </p:txBody>
      </p:sp>
    </p:spTree>
    <p:extLst>
      <p:ext uri="{BB962C8B-B14F-4D97-AF65-F5344CB8AC3E}">
        <p14:creationId xmlns:p14="http://schemas.microsoft.com/office/powerpoint/2010/main" val="26717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4"/>
                                        </p:tgtEl>
                                        <p:attrNameLst>
                                          <p:attrName>fillcolor</p:attrName>
                                        </p:attrNameLst>
                                      </p:cBhvr>
                                      <p:to>
                                        <a:srgbClr val="73FB79"/>
                                      </p:to>
                                    </p:animClr>
                                    <p:set>
                                      <p:cBhvr>
                                        <p:cTn id="21" dur="500" fill="hold"/>
                                        <p:tgtEl>
                                          <p:spTgt spid="4"/>
                                        </p:tgtEl>
                                        <p:attrNameLst>
                                          <p:attrName>fill.type</p:attrName>
                                        </p:attrNameLst>
                                      </p:cBhvr>
                                      <p:to>
                                        <p:strVal val="solid"/>
                                      </p:to>
                                    </p:set>
                                    <p:set>
                                      <p:cBhvr>
                                        <p:cTn id="22" dur="500" fill="hold"/>
                                        <p:tgtEl>
                                          <p:spTgt spid="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5"/>
                                        </p:tgtEl>
                                        <p:attrNameLst>
                                          <p:attrName>fillcolor</p:attrName>
                                        </p:attrNameLst>
                                      </p:cBhvr>
                                      <p:to>
                                        <a:srgbClr val="73FB79"/>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6"/>
                                        </p:tgtEl>
                                        <p:attrNameLst>
                                          <p:attrName>fillcolor</p:attrName>
                                        </p:attrNameLst>
                                      </p:cBhvr>
                                      <p:to>
                                        <a:srgbClr val="73FB79"/>
                                      </p:to>
                                    </p:animClr>
                                    <p:set>
                                      <p:cBhvr>
                                        <p:cTn id="29" dur="500" fill="hold"/>
                                        <p:tgtEl>
                                          <p:spTgt spid="6"/>
                                        </p:tgtEl>
                                        <p:attrNameLst>
                                          <p:attrName>fill.type</p:attrName>
                                        </p:attrNameLst>
                                      </p:cBhvr>
                                      <p:to>
                                        <p:strVal val="solid"/>
                                      </p:to>
                                    </p:set>
                                    <p:set>
                                      <p:cBhvr>
                                        <p:cTn id="30" dur="500" fill="hold"/>
                                        <p:tgtEl>
                                          <p:spTgt spid="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325527" y="5565338"/>
            <a:ext cx="6948762" cy="1292662"/>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sz="2400" b="1" dirty="0">
                <a:solidFill>
                  <a:srgbClr val="C00000"/>
                </a:solidFill>
              </a:rPr>
              <a:t>10pt </a:t>
            </a:r>
            <a:r>
              <a:rPr lang="en-US" sz="2400" b="1" dirty="0">
                <a:solidFill>
                  <a:srgbClr val="C00000"/>
                </a:solidFill>
                <a:sym typeface="Wingdings" pitchFamily="2" charset="2"/>
              </a:rPr>
              <a:t> </a:t>
            </a:r>
            <a:r>
              <a:rPr lang="en-US" sz="2400"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8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A60BD-5D52-E543-8575-86FD257DB7FD}"/>
              </a:ext>
            </a:extLst>
          </p:cNvPr>
          <p:cNvSpPr>
            <a:spLocks noGrp="1"/>
          </p:cNvSpPr>
          <p:nvPr>
            <p:ph type="body" sz="quarter" idx="11"/>
          </p:nvPr>
        </p:nvSpPr>
        <p:spPr>
          <a:xfrm>
            <a:off x="671756" y="2053590"/>
            <a:ext cx="7738765" cy="3532747"/>
          </a:xfrm>
        </p:spPr>
        <p:txBody>
          <a:bodyPr/>
          <a:lstStyle/>
          <a:p>
            <a:pPr marL="0" indent="0">
              <a:buNone/>
            </a:pPr>
            <a:endParaRPr lang="en-US" sz="2000" b="0" dirty="0"/>
          </a:p>
          <a:p>
            <a:r>
              <a:rPr lang="en-US" altLang="zh-CN" sz="2000" b="0" dirty="0"/>
              <a:t>Do</a:t>
            </a:r>
            <a:r>
              <a:rPr lang="zh-CN" altLang="en-US" sz="2000" b="0" dirty="0"/>
              <a:t> </a:t>
            </a:r>
            <a:r>
              <a:rPr lang="en-US" altLang="zh-CN" sz="2000" b="0" dirty="0"/>
              <a:t>the</a:t>
            </a:r>
            <a:r>
              <a:rPr lang="zh-CN" altLang="en-US" sz="2000" b="0" dirty="0"/>
              <a:t> </a:t>
            </a:r>
            <a:r>
              <a:rPr lang="en-US" altLang="zh-CN" sz="2000" b="0" dirty="0"/>
              <a:t>work</a:t>
            </a:r>
            <a:r>
              <a:rPr lang="zh-CN" altLang="en-US" sz="2000" b="0" dirty="0"/>
              <a:t> </a:t>
            </a:r>
            <a:r>
              <a:rPr lang="en-US" altLang="zh-CN" sz="2000" b="0" dirty="0"/>
              <a:t>yourself</a:t>
            </a:r>
            <a:endParaRPr lang="en-US" sz="2000" b="0" dirty="0"/>
          </a:p>
          <a:p>
            <a:endParaRPr lang="en-US" sz="2000" b="0" dirty="0"/>
          </a:p>
          <a:p>
            <a:r>
              <a:rPr lang="en-US" sz="2000" b="0" dirty="0"/>
              <a:t>It’s okay to get help from other people’s work/idea/code, </a:t>
            </a:r>
            <a:r>
              <a:rPr lang="en-US" sz="2000" b="0" dirty="0">
                <a:solidFill>
                  <a:srgbClr val="FF0000"/>
                </a:solidFill>
              </a:rPr>
              <a:t>but</a:t>
            </a:r>
            <a:r>
              <a:rPr lang="en-US" sz="2000" b="0" dirty="0"/>
              <a:t>:</a:t>
            </a:r>
          </a:p>
          <a:p>
            <a:endParaRPr lang="en-US" sz="2000" b="0" dirty="0"/>
          </a:p>
          <a:p>
            <a:pPr lvl="1"/>
            <a:r>
              <a:rPr lang="en-US" sz="1800" b="0" dirty="0"/>
              <a:t>Give credit : “I was using […] for help in this homework”</a:t>
            </a:r>
          </a:p>
          <a:p>
            <a:pPr marL="0" indent="0">
              <a:buNone/>
            </a:pPr>
            <a:endParaRPr lang="en-US" sz="1400" b="0" dirty="0"/>
          </a:p>
          <a:p>
            <a:r>
              <a:rPr lang="en-US" sz="2000" b="0" dirty="0"/>
              <a:t>Violation will be reported to department</a:t>
            </a:r>
          </a:p>
          <a:p>
            <a:pPr lvl="1"/>
            <a:endParaRPr lang="en-US" sz="1600" b="0" dirty="0"/>
          </a:p>
          <a:p>
            <a:pPr lvl="1"/>
            <a:r>
              <a:rPr lang="en-US" sz="1600" b="0" dirty="0"/>
              <a:t>School takes this </a:t>
            </a:r>
            <a:r>
              <a:rPr lang="en-US" sz="1600" b="0" dirty="0">
                <a:solidFill>
                  <a:srgbClr val="FF0000"/>
                </a:solidFill>
              </a:rPr>
              <a:t>VERY VERY</a:t>
            </a:r>
            <a:r>
              <a:rPr lang="en-US" sz="1600" b="0" dirty="0"/>
              <a:t> </a:t>
            </a:r>
            <a:r>
              <a:rPr lang="en-US" sz="1600" b="0" dirty="0">
                <a:solidFill>
                  <a:srgbClr val="FF0000"/>
                </a:solidFill>
              </a:rPr>
              <a:t>seriously</a:t>
            </a:r>
          </a:p>
        </p:txBody>
      </p:sp>
      <p:sp>
        <p:nvSpPr>
          <p:cNvPr id="3" name="Title 2">
            <a:extLst>
              <a:ext uri="{FF2B5EF4-FFF2-40B4-BE49-F238E27FC236}">
                <a16:creationId xmlns:a16="http://schemas.microsoft.com/office/drawing/2014/main" id="{EA61345E-B068-E54C-B330-A7490B31248E}"/>
              </a:ext>
            </a:extLst>
          </p:cNvPr>
          <p:cNvSpPr>
            <a:spLocks noGrp="1"/>
          </p:cNvSpPr>
          <p:nvPr>
            <p:ph type="title"/>
          </p:nvPr>
        </p:nvSpPr>
        <p:spPr/>
        <p:txBody>
          <a:bodyPr/>
          <a:lstStyle/>
          <a:p>
            <a:r>
              <a:rPr lang="en-US" dirty="0">
                <a:solidFill>
                  <a:srgbClr val="FF0000"/>
                </a:solidFill>
              </a:rPr>
              <a:t>Plagiarism</a:t>
            </a:r>
          </a:p>
        </p:txBody>
      </p:sp>
      <p:pic>
        <p:nvPicPr>
          <p:cNvPr id="3074" name="Picture 2" descr="Exclamation Sign Childrens Sketch Warning Tablet Stock Vector (Royalty  Free) 236058190">
            <a:extLst>
              <a:ext uri="{FF2B5EF4-FFF2-40B4-BE49-F238E27FC236}">
                <a16:creationId xmlns:a16="http://schemas.microsoft.com/office/drawing/2014/main" id="{58FCC048-E805-724C-9895-6DFD47265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7515922" y="209668"/>
            <a:ext cx="1472579" cy="14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dissolv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1:</a:t>
            </a:r>
          </a:p>
          <a:p>
            <a:pPr lvl="1"/>
            <a:endParaRPr lang="en-US" sz="1100" dirty="0"/>
          </a:p>
          <a:p>
            <a:pPr lvl="1"/>
            <a:r>
              <a:rPr lang="en-US" altLang="zh-CN" b="0" dirty="0"/>
              <a:t>Stuck</a:t>
            </a:r>
            <a:r>
              <a:rPr lang="zh-CN" altLang="en-US" b="0" dirty="0"/>
              <a:t> </a:t>
            </a:r>
            <a:r>
              <a:rPr lang="en-US" altLang="zh-CN" b="0" dirty="0"/>
              <a:t>for</a:t>
            </a:r>
            <a:r>
              <a:rPr lang="zh-CN" altLang="en-US" b="0" dirty="0"/>
              <a:t> </a:t>
            </a:r>
            <a:r>
              <a:rPr lang="en-US" altLang="zh-CN" b="0" dirty="0"/>
              <a:t>2</a:t>
            </a:r>
            <a:r>
              <a:rPr lang="zh-CN" altLang="en-US" b="0" dirty="0"/>
              <a:t> </a:t>
            </a:r>
            <a:r>
              <a:rPr lang="en-US" altLang="zh-CN" b="0" dirty="0"/>
              <a:t>hours.</a:t>
            </a:r>
            <a:r>
              <a:rPr lang="zh-CN" altLang="en-US" b="0" dirty="0"/>
              <a:t> </a:t>
            </a:r>
            <a:r>
              <a:rPr lang="en-US" altLang="zh-CN" b="0" dirty="0"/>
              <a:t>Found</a:t>
            </a:r>
            <a:r>
              <a:rPr lang="zh-CN" altLang="en-US" b="0" dirty="0"/>
              <a:t> </a:t>
            </a:r>
            <a:r>
              <a:rPr lang="en-US" altLang="zh-CN" b="0" dirty="0"/>
              <a:t>an solution on</a:t>
            </a:r>
            <a:r>
              <a:rPr lang="zh-CN" altLang="en-US" b="0" dirty="0"/>
              <a:t> </a:t>
            </a:r>
            <a:r>
              <a:rPr lang="en-US" altLang="zh-CN" b="0" dirty="0" err="1"/>
              <a:t>stackoverflow.com</a:t>
            </a:r>
            <a:r>
              <a:rPr lang="en-US" altLang="zh-CN" b="0" dirty="0"/>
              <a:t>.</a:t>
            </a:r>
            <a:r>
              <a:rPr lang="zh-CN" altLang="en-US" b="0" dirty="0"/>
              <a:t> </a:t>
            </a:r>
            <a:r>
              <a:rPr lang="en-US" altLang="zh-CN" b="0" dirty="0"/>
              <a:t>Copied</a:t>
            </a:r>
            <a:r>
              <a:rPr lang="zh-CN" altLang="en-US" b="0" dirty="0"/>
              <a:t> </a:t>
            </a:r>
            <a:r>
              <a:rPr lang="en-US" altLang="zh-CN" b="0" dirty="0"/>
              <a:t>answer</a:t>
            </a:r>
            <a:r>
              <a:rPr lang="zh-CN" altLang="en-US" b="0" dirty="0"/>
              <a:t> </a:t>
            </a:r>
            <a:r>
              <a:rPr lang="en-US" altLang="zh-CN" b="0" dirty="0"/>
              <a:t>into</a:t>
            </a:r>
            <a:r>
              <a:rPr lang="zh-CN" altLang="en-US" b="0" dirty="0"/>
              <a:t> </a:t>
            </a:r>
            <a:r>
              <a:rPr lang="en-US" altLang="zh-CN" b="0" dirty="0"/>
              <a:t>homework</a:t>
            </a:r>
            <a:r>
              <a:rPr lang="zh-CN" altLang="en-US" b="0" dirty="0"/>
              <a:t> </a:t>
            </a:r>
            <a:r>
              <a:rPr lang="en-US" altLang="zh-CN" b="0" dirty="0"/>
              <a:t>without</a:t>
            </a:r>
            <a:r>
              <a:rPr lang="zh-CN" altLang="en-US" b="0" dirty="0"/>
              <a:t> </a:t>
            </a:r>
            <a:r>
              <a:rPr lang="en-US" altLang="zh-CN" b="0" dirty="0"/>
              <a:t>changes</a:t>
            </a:r>
            <a:r>
              <a:rPr lang="zh-CN" altLang="en-US" b="0" dirty="0"/>
              <a:t> </a:t>
            </a:r>
            <a:r>
              <a:rPr lang="en-US" altLang="zh-CN" b="0" dirty="0"/>
              <a:t>and</a:t>
            </a:r>
            <a:r>
              <a:rPr lang="zh-CN" altLang="en-US" b="0" dirty="0"/>
              <a:t> </a:t>
            </a:r>
            <a:r>
              <a:rPr lang="en-US" altLang="zh-CN" b="0" dirty="0"/>
              <a:t>submit.</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479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2:</a:t>
            </a:r>
          </a:p>
          <a:p>
            <a:pPr lvl="1"/>
            <a:endParaRPr lang="en-US" sz="1100" dirty="0"/>
          </a:p>
          <a:p>
            <a:pPr lvl="1"/>
            <a:r>
              <a:rPr lang="en-US" altLang="zh-CN" b="0" dirty="0"/>
              <a:t>Had</a:t>
            </a:r>
            <a:r>
              <a:rPr lang="zh-CN" altLang="en-US" b="0" dirty="0"/>
              <a:t> </a:t>
            </a:r>
            <a:r>
              <a:rPr lang="en-US" altLang="zh-CN" b="0" dirty="0"/>
              <a:t>discussion</a:t>
            </a:r>
            <a:r>
              <a:rPr lang="zh-CN" altLang="en-US" b="0" dirty="0"/>
              <a:t> </a:t>
            </a:r>
            <a:r>
              <a:rPr lang="en-US" altLang="zh-CN" b="0" dirty="0"/>
              <a:t>with</a:t>
            </a:r>
            <a:r>
              <a:rPr lang="zh-CN" altLang="en-US" b="0" dirty="0"/>
              <a:t> </a:t>
            </a:r>
            <a:r>
              <a:rPr lang="en-US" altLang="zh-CN" b="0" dirty="0"/>
              <a:t>friends,</a:t>
            </a:r>
            <a:r>
              <a:rPr lang="zh-CN" altLang="en-US" b="0" dirty="0"/>
              <a:t> </a:t>
            </a:r>
            <a:r>
              <a:rPr lang="en-US" altLang="zh-CN" b="0" dirty="0"/>
              <a:t>classmates,</a:t>
            </a:r>
            <a:r>
              <a:rPr lang="zh-CN" altLang="en-US" b="0" dirty="0"/>
              <a:t> </a:t>
            </a:r>
            <a:r>
              <a:rPr lang="en-US" altLang="zh-CN" b="0" dirty="0"/>
              <a:t>TA</a:t>
            </a:r>
            <a:r>
              <a:rPr lang="zh-CN" altLang="en-US" b="0" dirty="0"/>
              <a:t> </a:t>
            </a:r>
            <a:r>
              <a:rPr lang="en-US" altLang="zh-CN" b="0" dirty="0"/>
              <a:t>and/or</a:t>
            </a:r>
            <a:r>
              <a:rPr lang="zh-CN" altLang="en-US" b="0" dirty="0"/>
              <a:t> </a:t>
            </a:r>
            <a:r>
              <a:rPr lang="en-US" altLang="zh-CN" b="0" dirty="0"/>
              <a:t>instructor.</a:t>
            </a:r>
            <a:r>
              <a:rPr lang="zh-CN" altLang="en-US" b="0" dirty="0"/>
              <a:t> </a:t>
            </a:r>
            <a:r>
              <a:rPr lang="en-US" altLang="zh-CN" b="0" dirty="0"/>
              <a:t>Write</a:t>
            </a:r>
            <a:r>
              <a:rPr lang="zh-CN" altLang="en-US" b="0" dirty="0"/>
              <a:t> </a:t>
            </a:r>
            <a:r>
              <a:rPr lang="en-US" altLang="zh-CN" b="0" dirty="0"/>
              <a:t>code</a:t>
            </a:r>
            <a:r>
              <a:rPr lang="zh-CN" altLang="en-US" b="0" dirty="0"/>
              <a:t> </a:t>
            </a:r>
            <a:r>
              <a:rPr lang="en-US" altLang="zh-CN" b="0" dirty="0"/>
              <a:t>based</a:t>
            </a:r>
            <a:r>
              <a:rPr lang="zh-CN" altLang="en-US" b="0" dirty="0"/>
              <a:t> </a:t>
            </a:r>
            <a:r>
              <a:rPr lang="en-US" altLang="zh-CN" b="0" dirty="0"/>
              <a:t>on</a:t>
            </a:r>
            <a:r>
              <a:rPr lang="zh-CN" altLang="en-US" b="0" dirty="0"/>
              <a:t> </a:t>
            </a:r>
            <a:r>
              <a:rPr lang="en-US" altLang="zh-CN" b="0" dirty="0"/>
              <a:t>your</a:t>
            </a:r>
            <a:r>
              <a:rPr lang="zh-CN" altLang="en-US" b="0" dirty="0"/>
              <a:t> </a:t>
            </a:r>
            <a:r>
              <a:rPr lang="en-US" altLang="zh-CN" b="0" dirty="0"/>
              <a:t>understanding.</a:t>
            </a:r>
            <a:r>
              <a:rPr lang="zh-CN" altLang="en-US" b="0" dirty="0"/>
              <a:t> </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5678904" y="3443558"/>
            <a:ext cx="2276585" cy="369332"/>
          </a:xfrm>
          <a:prstGeom prst="rect">
            <a:avLst/>
          </a:prstGeom>
          <a:noFill/>
        </p:spPr>
        <p:txBody>
          <a:bodyPr wrap="none" rtlCol="0">
            <a:spAutoFit/>
          </a:bodyPr>
          <a:lstStyle/>
          <a:p>
            <a:r>
              <a:rPr lang="en-US" altLang="zh-CN" b="1" dirty="0">
                <a:solidFill>
                  <a:srgbClr val="00B050"/>
                </a:solidFill>
                <a:latin typeface="Cavolini" panose="03000502040302020204" pitchFamily="66" charset="0"/>
                <a:cs typeface="Cavolini" panose="03000502040302020204" pitchFamily="66" charset="0"/>
              </a:rPr>
              <a:t>NOT</a:t>
            </a:r>
            <a:r>
              <a:rPr lang="zh-CN" altLang="en-US" b="1" dirty="0">
                <a:solidFill>
                  <a:srgbClr val="00B050"/>
                </a:solidFill>
                <a:latin typeface="Cavolini" panose="03000502040302020204" pitchFamily="66" charset="0"/>
                <a:cs typeface="Cavolini" panose="03000502040302020204" pitchFamily="66" charset="0"/>
              </a:rPr>
              <a:t> </a:t>
            </a:r>
            <a:r>
              <a:rPr lang="en-US" altLang="zh-CN" b="1" dirty="0">
                <a:solidFill>
                  <a:srgbClr val="00B050"/>
                </a:solidFill>
                <a:latin typeface="Cavolini" panose="03000502040302020204" pitchFamily="66" charset="0"/>
                <a:cs typeface="Cavolini" panose="03000502040302020204" pitchFamily="66" charset="0"/>
              </a:rPr>
              <a:t>Plagiarism!!</a:t>
            </a:r>
            <a:endParaRPr lang="en-US" b="1" dirty="0">
              <a:solidFill>
                <a:srgbClr val="00B050"/>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1807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3:</a:t>
            </a:r>
          </a:p>
          <a:p>
            <a:pPr lvl="1"/>
            <a:endParaRPr lang="en-US" sz="1100" dirty="0"/>
          </a:p>
          <a:p>
            <a:pPr lvl="1"/>
            <a:r>
              <a:rPr lang="en-US" altLang="zh-CN" b="0" dirty="0"/>
              <a:t>Ask</a:t>
            </a:r>
            <a:r>
              <a:rPr lang="zh-CN" altLang="en-US" b="0" dirty="0"/>
              <a:t> </a:t>
            </a:r>
            <a:r>
              <a:rPr lang="en-US" altLang="zh-CN" b="0" dirty="0"/>
              <a:t>homework</a:t>
            </a:r>
            <a:r>
              <a:rPr lang="zh-CN" altLang="en-US" b="0" dirty="0"/>
              <a:t> </a:t>
            </a:r>
            <a:r>
              <a:rPr lang="en-US" altLang="zh-CN" b="0" dirty="0"/>
              <a:t>at</a:t>
            </a:r>
            <a:r>
              <a:rPr lang="zh-CN" altLang="en-US" b="0" dirty="0"/>
              <a:t> </a:t>
            </a:r>
            <a:r>
              <a:rPr lang="en-US" altLang="zh-CN" b="0" dirty="0"/>
              <a:t>paid-for-help</a:t>
            </a:r>
            <a:r>
              <a:rPr lang="zh-CN" altLang="en-US" b="0" dirty="0"/>
              <a:t> </a:t>
            </a:r>
            <a:r>
              <a:rPr lang="en-US" altLang="zh-CN" b="0" dirty="0"/>
              <a:t>service,</a:t>
            </a:r>
            <a:r>
              <a:rPr lang="zh-CN" altLang="en-US" b="0" dirty="0"/>
              <a:t> </a:t>
            </a:r>
            <a:r>
              <a:rPr lang="en-US" altLang="zh-CN" b="0" dirty="0"/>
              <a:t>someone</a:t>
            </a:r>
            <a:r>
              <a:rPr lang="zh-CN" altLang="en-US" b="0" dirty="0"/>
              <a:t> </a:t>
            </a:r>
            <a:r>
              <a:rPr lang="en-US" altLang="zh-CN" b="0" dirty="0"/>
              <a:t>there</a:t>
            </a:r>
            <a:r>
              <a:rPr lang="zh-CN" altLang="en-US" b="0" dirty="0"/>
              <a:t> </a:t>
            </a:r>
            <a:r>
              <a:rPr lang="en-US" altLang="zh-CN" b="0" dirty="0"/>
              <a:t>wrote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and</a:t>
            </a:r>
            <a:r>
              <a:rPr lang="zh-CN" altLang="en-US" b="0" dirty="0"/>
              <a:t> </a:t>
            </a:r>
            <a:r>
              <a:rPr lang="en-US" altLang="zh-CN" b="0" dirty="0"/>
              <a:t>you</a:t>
            </a:r>
            <a:r>
              <a:rPr lang="zh-CN" altLang="en-US" b="0" dirty="0"/>
              <a:t> </a:t>
            </a:r>
            <a:r>
              <a:rPr lang="en-US" altLang="zh-CN" b="0" dirty="0"/>
              <a:t>paste</a:t>
            </a:r>
            <a:r>
              <a:rPr lang="zh-CN" altLang="en-US" b="0" dirty="0"/>
              <a:t> </a:t>
            </a:r>
            <a:r>
              <a:rPr lang="en-US" altLang="zh-CN" b="0" dirty="0"/>
              <a:t>that</a:t>
            </a:r>
            <a:r>
              <a:rPr lang="zh-CN" altLang="en-US" b="0" dirty="0"/>
              <a:t> </a:t>
            </a:r>
            <a:r>
              <a:rPr lang="en-US" altLang="zh-CN" b="0" dirty="0"/>
              <a:t>code</a:t>
            </a:r>
            <a:r>
              <a:rPr lang="zh-CN" altLang="en-US" b="0" dirty="0"/>
              <a:t> </a:t>
            </a:r>
            <a:r>
              <a:rPr lang="en-US" altLang="zh-CN" b="0" dirty="0"/>
              <a:t>into</a:t>
            </a:r>
            <a:r>
              <a:rPr lang="zh-CN" altLang="en-US" b="0" dirty="0"/>
              <a:t> </a:t>
            </a:r>
            <a:r>
              <a:rPr lang="en-US" altLang="zh-CN" b="0" dirty="0"/>
              <a:t>submission</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34448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B6997-62EC-3B4A-AAE9-266ADE3E7380}"/>
              </a:ext>
            </a:extLst>
          </p:cNvPr>
          <p:cNvSpPr>
            <a:spLocks noGrp="1"/>
          </p:cNvSpPr>
          <p:nvPr>
            <p:ph type="body" sz="quarter" idx="11"/>
          </p:nvPr>
        </p:nvSpPr>
        <p:spPr>
          <a:xfrm>
            <a:off x="164826" y="1733295"/>
            <a:ext cx="8814348" cy="4015497"/>
          </a:xfrm>
        </p:spPr>
        <p:txBody>
          <a:bodyPr/>
          <a:lstStyle/>
          <a:p>
            <a:r>
              <a:rPr lang="en-US" sz="2000" b="0" dirty="0"/>
              <a:t>All materials and class sessions are available online</a:t>
            </a:r>
          </a:p>
          <a:p>
            <a:endParaRPr lang="en-US" sz="2000" b="0" dirty="0"/>
          </a:p>
          <a:p>
            <a:r>
              <a:rPr lang="en-US" sz="2000" b="0" dirty="0"/>
              <a:t>Do not come to in-person class if not feeling well or tested positive</a:t>
            </a:r>
          </a:p>
          <a:p>
            <a:endParaRPr lang="en-US" sz="2000" b="0" dirty="0"/>
          </a:p>
          <a:p>
            <a:pPr lvl="1"/>
            <a:r>
              <a:rPr lang="en-US" sz="1600" b="0" dirty="0"/>
              <a:t>And please notify instructor immediately if tested positive</a:t>
            </a:r>
          </a:p>
          <a:p>
            <a:endParaRPr lang="en-US" sz="2000" b="0" dirty="0"/>
          </a:p>
          <a:p>
            <a:r>
              <a:rPr lang="en-US" sz="2000" b="0" dirty="0"/>
              <a:t>Please wear mask for close-up conversation in person</a:t>
            </a:r>
          </a:p>
          <a:p>
            <a:endParaRPr lang="en-US" sz="2000" b="0" dirty="0"/>
          </a:p>
          <a:p>
            <a:r>
              <a:rPr lang="en-US" sz="2000" b="0" dirty="0"/>
              <a:t>Instructor might wear mask during class</a:t>
            </a:r>
          </a:p>
          <a:p>
            <a:endParaRPr lang="en-US" sz="2000" b="0" dirty="0"/>
          </a:p>
          <a:p>
            <a:r>
              <a:rPr lang="en-US" sz="2000" b="0" dirty="0"/>
              <a:t>I will answer questions after class </a:t>
            </a:r>
            <a:r>
              <a:rPr lang="en-US" sz="2000" u="sng" dirty="0"/>
              <a:t>outside</a:t>
            </a:r>
            <a:r>
              <a:rPr lang="en-US" sz="2000" b="0" dirty="0"/>
              <a:t> the building with mask on</a:t>
            </a:r>
          </a:p>
        </p:txBody>
      </p:sp>
      <p:sp>
        <p:nvSpPr>
          <p:cNvPr id="3" name="Title 2">
            <a:extLst>
              <a:ext uri="{FF2B5EF4-FFF2-40B4-BE49-F238E27FC236}">
                <a16:creationId xmlns:a16="http://schemas.microsoft.com/office/drawing/2014/main" id="{03D0A184-8C6D-7448-884C-B1B05AD4CD59}"/>
              </a:ext>
            </a:extLst>
          </p:cNvPr>
          <p:cNvSpPr>
            <a:spLocks noGrp="1"/>
          </p:cNvSpPr>
          <p:nvPr>
            <p:ph type="title"/>
          </p:nvPr>
        </p:nvSpPr>
        <p:spPr/>
        <p:txBody>
          <a:bodyPr/>
          <a:lstStyle/>
          <a:p>
            <a:r>
              <a:rPr lang="en-US" dirty="0"/>
              <a:t>COVID Rules</a:t>
            </a:r>
          </a:p>
        </p:txBody>
      </p:sp>
      <p:pic>
        <p:nvPicPr>
          <p:cNvPr id="2050" name="Picture 2" descr="Red Cross logo, by Henri Dunant, 1863 | Logo Design Love">
            <a:extLst>
              <a:ext uri="{FF2B5EF4-FFF2-40B4-BE49-F238E27FC236}">
                <a16:creationId xmlns:a16="http://schemas.microsoft.com/office/drawing/2014/main" id="{2F50C9F3-3A1A-B344-90C5-690A6CCEC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55" y="69049"/>
            <a:ext cx="2141576" cy="1502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ctor medical face mask sketch. Protection against corona virus and other  infection. Hand drawn mask illustration in engraved style. Part of medical  wear set. Medicine vintage outline Stock Vector | Adobe Stock">
            <a:extLst>
              <a:ext uri="{FF2B5EF4-FFF2-40B4-BE49-F238E27FC236}">
                <a16:creationId xmlns:a16="http://schemas.microsoft.com/office/drawing/2014/main" id="{A4B06CBA-4BF0-3644-9EB9-764CC2ADCC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6"/>
          <a:stretch/>
        </p:blipFill>
        <p:spPr bwMode="auto">
          <a:xfrm>
            <a:off x="6001305" y="230996"/>
            <a:ext cx="1343692" cy="106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004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4663456" cy="707886"/>
          </a:xfrm>
          <a:prstGeom prst="rect">
            <a:avLst/>
          </a:prstGeom>
          <a:noFill/>
        </p:spPr>
        <p:txBody>
          <a:bodyPr wrap="none" rtlCol="0">
            <a:spAutoFit/>
          </a:bodyPr>
          <a:lstStyle/>
          <a:p>
            <a:r>
              <a:rPr lang="en-US" sz="4000" dirty="0"/>
              <a:t>The Dev Environment</a:t>
            </a:r>
          </a:p>
        </p:txBody>
      </p:sp>
    </p:spTree>
    <p:extLst>
      <p:ext uri="{BB962C8B-B14F-4D97-AF65-F5344CB8AC3E}">
        <p14:creationId xmlns:p14="http://schemas.microsoft.com/office/powerpoint/2010/main" val="4185165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61F1182-3B42-2849-8144-BB944D48EDDD}"/>
              </a:ext>
            </a:extLst>
          </p:cNvPr>
          <p:cNvSpPr>
            <a:spLocks noGrp="1"/>
          </p:cNvSpPr>
          <p:nvPr>
            <p:ph type="body" sz="quarter" idx="11"/>
          </p:nvPr>
        </p:nvSpPr>
        <p:spPr>
          <a:xfrm>
            <a:off x="659305" y="1787240"/>
            <a:ext cx="6709161" cy="4699250"/>
          </a:xfrm>
        </p:spPr>
        <p:txBody>
          <a:bodyPr/>
          <a:lstStyle/>
          <a:p>
            <a:r>
              <a:rPr lang="en-US" sz="2000" b="0" dirty="0">
                <a:solidFill>
                  <a:schemeClr val="tx1"/>
                </a:solidFill>
              </a:rPr>
              <a:t>OS:</a:t>
            </a:r>
          </a:p>
          <a:p>
            <a:pPr lvl="1"/>
            <a:r>
              <a:rPr lang="en-US" sz="1800" b="0" dirty="0">
                <a:solidFill>
                  <a:schemeClr val="tx1"/>
                </a:solidFill>
              </a:rPr>
              <a:t>Windows, Linux, Mac</a:t>
            </a:r>
          </a:p>
          <a:p>
            <a:endParaRPr lang="en-US" sz="1050" b="0" dirty="0">
              <a:solidFill>
                <a:schemeClr val="tx1"/>
              </a:solidFill>
            </a:endParaRPr>
          </a:p>
          <a:p>
            <a:r>
              <a:rPr lang="en-US" sz="2000" b="0" dirty="0">
                <a:solidFill>
                  <a:schemeClr val="tx1"/>
                </a:solidFill>
              </a:rPr>
              <a:t>IDE/Editor:</a:t>
            </a:r>
          </a:p>
          <a:p>
            <a:pPr lvl="1"/>
            <a:r>
              <a:rPr lang="en-US" sz="1800" b="0" dirty="0">
                <a:solidFill>
                  <a:schemeClr val="tx1"/>
                </a:solidFill>
              </a:rPr>
              <a:t>Visual studio, VS Code, </a:t>
            </a:r>
            <a:r>
              <a:rPr lang="en-US" sz="1800" b="0" dirty="0" err="1">
                <a:solidFill>
                  <a:schemeClr val="tx1"/>
                </a:solidFill>
              </a:rPr>
              <a:t>Clion</a:t>
            </a:r>
            <a:r>
              <a:rPr lang="en-US" sz="1800" b="0" dirty="0">
                <a:solidFill>
                  <a:schemeClr val="tx1"/>
                </a:solidFill>
              </a:rPr>
              <a:t>, </a:t>
            </a:r>
            <a:r>
              <a:rPr lang="en-US" sz="1800" b="0" dirty="0" err="1">
                <a:solidFill>
                  <a:schemeClr val="tx1"/>
                </a:solidFill>
              </a:rPr>
              <a:t>Xcode</a:t>
            </a:r>
            <a:r>
              <a:rPr lang="en-US" sz="1800" b="0" dirty="0">
                <a:solidFill>
                  <a:schemeClr val="tx1"/>
                </a:solidFill>
              </a:rPr>
              <a:t>, Atom, etc.</a:t>
            </a:r>
          </a:p>
          <a:p>
            <a:pPr lvl="1"/>
            <a:r>
              <a:rPr lang="en-US" sz="1800" b="0" dirty="0">
                <a:solidFill>
                  <a:schemeClr val="tx1"/>
                </a:solidFill>
              </a:rPr>
              <a:t>VIM, Emacs</a:t>
            </a:r>
          </a:p>
          <a:p>
            <a:pPr lvl="1"/>
            <a:r>
              <a:rPr lang="en-US" sz="1800" b="0" dirty="0">
                <a:solidFill>
                  <a:schemeClr val="tx1"/>
                </a:solidFill>
              </a:rPr>
              <a:t>Makefile, </a:t>
            </a:r>
            <a:r>
              <a:rPr lang="en-US" sz="1800" b="0" dirty="0" err="1">
                <a:solidFill>
                  <a:schemeClr val="tx1"/>
                </a:solidFill>
              </a:rPr>
              <a:t>CMake</a:t>
            </a:r>
            <a:endParaRPr lang="en-US" sz="1800" b="0" dirty="0">
              <a:solidFill>
                <a:schemeClr val="tx1"/>
              </a:solidFill>
            </a:endParaRPr>
          </a:p>
          <a:p>
            <a:pPr lvl="1"/>
            <a:r>
              <a:rPr lang="en-US" sz="1800" b="0" dirty="0">
                <a:solidFill>
                  <a:schemeClr val="tx1"/>
                </a:solidFill>
                <a:hlinkClick r:id="rId3">
                  <a:extLst>
                    <a:ext uri="{A12FA001-AC4F-418D-AE19-62706E023703}">
                      <ahyp:hlinkClr xmlns:ahyp="http://schemas.microsoft.com/office/drawing/2018/hyperlinkcolor" val="tx"/>
                    </a:ext>
                  </a:extLst>
                </a:hlinkClick>
              </a:rPr>
              <a:t>Online Editor</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Testing:</a:t>
            </a:r>
          </a:p>
          <a:p>
            <a:pPr lvl="1"/>
            <a:r>
              <a:rPr lang="en-US" sz="1800" b="0" dirty="0">
                <a:solidFill>
                  <a:schemeClr val="tx1"/>
                </a:solidFill>
                <a:hlinkClick r:id="rId4">
                  <a:extLst>
                    <a:ext uri="{A12FA001-AC4F-418D-AE19-62706E023703}">
                      <ahyp:hlinkClr xmlns:ahyp="http://schemas.microsoft.com/office/drawing/2018/hyperlinkcolor" val="tx"/>
                    </a:ext>
                  </a:extLst>
                </a:hlinkClick>
              </a:rPr>
              <a:t>A review</a:t>
            </a:r>
            <a:r>
              <a:rPr lang="en-US" sz="1800" b="0" dirty="0">
                <a:solidFill>
                  <a:schemeClr val="tx1"/>
                </a:solidFill>
              </a:rPr>
              <a:t> by </a:t>
            </a:r>
            <a:r>
              <a:rPr lang="en-US" sz="1800" b="0" dirty="0" err="1">
                <a:solidFill>
                  <a:schemeClr val="tx1"/>
                </a:solidFill>
              </a:rPr>
              <a:t>Clion</a:t>
            </a:r>
            <a:endParaRPr lang="en-US" sz="1800" b="0" dirty="0">
              <a:solidFill>
                <a:schemeClr val="tx1"/>
              </a:solidFill>
            </a:endParaRPr>
          </a:p>
          <a:p>
            <a:pPr lvl="1"/>
            <a:r>
              <a:rPr lang="en-US" sz="1800" b="0" dirty="0" err="1">
                <a:solidFill>
                  <a:schemeClr val="tx1"/>
                </a:solidFill>
              </a:rPr>
              <a:t>Googletest</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Source Control</a:t>
            </a:r>
          </a:p>
          <a:p>
            <a:pPr lvl="1"/>
            <a:r>
              <a:rPr lang="en-US" sz="1800" b="0" dirty="0">
                <a:solidFill>
                  <a:schemeClr val="tx1"/>
                </a:solidFill>
              </a:rPr>
              <a:t>Git, </a:t>
            </a:r>
            <a:r>
              <a:rPr lang="en-US" sz="1800" b="0" dirty="0" err="1">
                <a:solidFill>
                  <a:schemeClr val="tx1"/>
                </a:solidFill>
              </a:rPr>
              <a:t>www.github.com</a:t>
            </a:r>
            <a:endParaRPr lang="en-US" sz="1800" b="0" dirty="0">
              <a:solidFill>
                <a:schemeClr val="tx1"/>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4" name="Picture 3">
            <a:extLst>
              <a:ext uri="{FF2B5EF4-FFF2-40B4-BE49-F238E27FC236}">
                <a16:creationId xmlns:a16="http://schemas.microsoft.com/office/drawing/2014/main" id="{6D44C279-AE9D-B645-9906-09C2D27A5839}"/>
              </a:ext>
            </a:extLst>
          </p:cNvPr>
          <p:cNvPicPr>
            <a:picLocks noChangeAspect="1"/>
          </p:cNvPicPr>
          <p:nvPr/>
        </p:nvPicPr>
        <p:blipFill>
          <a:blip r:embed="rId5"/>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353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ACB8-0DCD-2B4F-B53B-F17D95413FBC}"/>
              </a:ext>
            </a:extLst>
          </p:cNvPr>
          <p:cNvSpPr>
            <a:spLocks noGrp="1"/>
          </p:cNvSpPr>
          <p:nvPr>
            <p:ph type="body" sz="quarter" idx="11"/>
          </p:nvPr>
        </p:nvSpPr>
        <p:spPr>
          <a:xfrm>
            <a:off x="659305" y="1787240"/>
            <a:ext cx="8196210" cy="4699250"/>
          </a:xfrm>
        </p:spPr>
        <p:txBody>
          <a:bodyPr/>
          <a:lstStyle/>
          <a:p>
            <a:r>
              <a:rPr lang="en-US" sz="2000" b="0" dirty="0"/>
              <a:t>OS:</a:t>
            </a:r>
          </a:p>
          <a:p>
            <a:pPr lvl="1"/>
            <a:r>
              <a:rPr lang="en-US" sz="1800" b="0" dirty="0"/>
              <a:t>Windows, </a:t>
            </a:r>
            <a:r>
              <a:rPr lang="en-US" sz="1800" b="0" dirty="0">
                <a:solidFill>
                  <a:srgbClr val="FF0000"/>
                </a:solidFill>
              </a:rPr>
              <a:t>Linux</a:t>
            </a:r>
            <a:r>
              <a:rPr lang="en-US" sz="1800" b="0" dirty="0"/>
              <a:t>, Mac</a:t>
            </a:r>
          </a:p>
          <a:p>
            <a:endParaRPr lang="en-US" sz="1050" b="0" dirty="0"/>
          </a:p>
          <a:p>
            <a:r>
              <a:rPr lang="en-US" sz="2000" b="0" dirty="0"/>
              <a:t>IDE/Editor:</a:t>
            </a:r>
          </a:p>
          <a:p>
            <a:pPr lvl="1"/>
            <a:r>
              <a:rPr lang="en-US" sz="1800" b="0" dirty="0"/>
              <a:t>Visual studio, VS Code, </a:t>
            </a:r>
            <a:r>
              <a:rPr lang="en-US" sz="1800" b="0" dirty="0" err="1">
                <a:solidFill>
                  <a:srgbClr val="FF0000"/>
                </a:solidFill>
              </a:rPr>
              <a:t>Clion</a:t>
            </a:r>
            <a:r>
              <a:rPr lang="en-US" sz="1800" b="0" dirty="0"/>
              <a:t>, </a:t>
            </a:r>
            <a:r>
              <a:rPr lang="en-US" sz="1800" b="0" dirty="0" err="1"/>
              <a:t>Xcode</a:t>
            </a:r>
            <a:r>
              <a:rPr lang="en-US" sz="1800" b="0" dirty="0"/>
              <a:t>, Atom, etc.</a:t>
            </a:r>
          </a:p>
          <a:p>
            <a:pPr lvl="1"/>
            <a:r>
              <a:rPr lang="en-US" sz="1800" b="0" dirty="0">
                <a:solidFill>
                  <a:srgbClr val="FF0000"/>
                </a:solidFill>
              </a:rPr>
              <a:t>VIM</a:t>
            </a:r>
            <a:r>
              <a:rPr lang="en-US" sz="1800" b="0" dirty="0"/>
              <a:t>, Emacs</a:t>
            </a:r>
          </a:p>
          <a:p>
            <a:pPr lvl="1"/>
            <a:r>
              <a:rPr lang="en-US" sz="1800" b="0" dirty="0">
                <a:solidFill>
                  <a:srgbClr val="FF0000"/>
                </a:solidFill>
              </a:rPr>
              <a:t>Makefile</a:t>
            </a:r>
            <a:r>
              <a:rPr lang="en-US" sz="1800" b="0" dirty="0"/>
              <a:t>, </a:t>
            </a:r>
            <a:r>
              <a:rPr lang="en-US" sz="1800" b="0" dirty="0" err="1">
                <a:solidFill>
                  <a:srgbClr val="FF0000"/>
                </a:solidFill>
              </a:rPr>
              <a:t>CMake</a:t>
            </a:r>
            <a:endParaRPr lang="en-US" sz="1800" b="0" dirty="0">
              <a:solidFill>
                <a:srgbClr val="FF0000"/>
              </a:solidFill>
            </a:endParaRPr>
          </a:p>
          <a:p>
            <a:pPr lvl="1"/>
            <a:r>
              <a:rPr lang="en-US" sz="1800" b="0" dirty="0">
                <a:hlinkClick r:id="rId2"/>
              </a:rPr>
              <a:t>Online Editor</a:t>
            </a:r>
            <a:endParaRPr lang="en-US" sz="1800" b="0" dirty="0">
              <a:solidFill>
                <a:srgbClr val="FF0000"/>
              </a:solidFill>
            </a:endParaRPr>
          </a:p>
          <a:p>
            <a:pPr lvl="1"/>
            <a:endParaRPr lang="en-US" sz="1050" b="0" dirty="0"/>
          </a:p>
          <a:p>
            <a:r>
              <a:rPr lang="en-US" sz="2000" b="0" dirty="0"/>
              <a:t>Testing:</a:t>
            </a:r>
          </a:p>
          <a:p>
            <a:pPr lvl="1"/>
            <a:r>
              <a:rPr lang="en-US" sz="1800" b="0" dirty="0">
                <a:hlinkClick r:id="rId3"/>
              </a:rPr>
              <a:t>A review</a:t>
            </a:r>
            <a:r>
              <a:rPr lang="en-US" sz="1800" b="0" dirty="0"/>
              <a:t> by </a:t>
            </a:r>
            <a:r>
              <a:rPr lang="en-US" sz="1800" b="0" dirty="0" err="1"/>
              <a:t>Clion</a:t>
            </a:r>
            <a:endParaRPr lang="en-US" sz="1800" b="0" dirty="0"/>
          </a:p>
          <a:p>
            <a:pPr lvl="1"/>
            <a:r>
              <a:rPr lang="en-US" sz="1800" b="0" dirty="0" err="1">
                <a:solidFill>
                  <a:srgbClr val="FF0000"/>
                </a:solidFill>
              </a:rPr>
              <a:t>Googletest</a:t>
            </a:r>
            <a:endParaRPr lang="en-US" sz="1800" b="0" dirty="0">
              <a:solidFill>
                <a:srgbClr val="FF0000"/>
              </a:solidFill>
            </a:endParaRPr>
          </a:p>
          <a:p>
            <a:pPr lvl="1"/>
            <a:endParaRPr lang="en-US" sz="1050" b="0" dirty="0"/>
          </a:p>
          <a:p>
            <a:r>
              <a:rPr lang="en-US" sz="2000" b="0" dirty="0"/>
              <a:t>Source Control</a:t>
            </a:r>
          </a:p>
          <a:p>
            <a:pPr lvl="1"/>
            <a:r>
              <a:rPr lang="en-US" sz="1800" b="0" dirty="0">
                <a:solidFill>
                  <a:srgbClr val="FF0000"/>
                </a:solidFill>
              </a:rPr>
              <a:t>Git</a:t>
            </a:r>
            <a:r>
              <a:rPr lang="en-US" sz="1800" b="0" dirty="0"/>
              <a:t>, </a:t>
            </a:r>
            <a:r>
              <a:rPr lang="en-US" sz="1800" b="0" dirty="0" err="1">
                <a:solidFill>
                  <a:srgbClr val="FF0000"/>
                </a:solidFill>
              </a:rPr>
              <a:t>www.github.com</a:t>
            </a:r>
            <a:endParaRPr lang="en-US" sz="1800" b="0" dirty="0">
              <a:solidFill>
                <a:srgbClr val="FF0000"/>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5" name="Picture 4">
            <a:extLst>
              <a:ext uri="{FF2B5EF4-FFF2-40B4-BE49-F238E27FC236}">
                <a16:creationId xmlns:a16="http://schemas.microsoft.com/office/drawing/2014/main" id="{C7D395F2-CDB6-A942-B466-F33EA80E66DB}"/>
              </a:ext>
            </a:extLst>
          </p:cNvPr>
          <p:cNvPicPr>
            <a:picLocks noChangeAspect="1"/>
          </p:cNvPicPr>
          <p:nvPr/>
        </p:nvPicPr>
        <p:blipFill>
          <a:blip r:embed="rId4"/>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488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grpSp>
        <p:nvGrpSpPr>
          <p:cNvPr id="6" name="Group 5">
            <a:extLst>
              <a:ext uri="{FF2B5EF4-FFF2-40B4-BE49-F238E27FC236}">
                <a16:creationId xmlns:a16="http://schemas.microsoft.com/office/drawing/2014/main" id="{3A043E77-513D-3C40-88C0-ABF16CCC7360}"/>
              </a:ext>
            </a:extLst>
          </p:cNvPr>
          <p:cNvGrpSpPr/>
          <p:nvPr/>
        </p:nvGrpSpPr>
        <p:grpSpPr>
          <a:xfrm>
            <a:off x="248676" y="1811619"/>
            <a:ext cx="4265620" cy="2804634"/>
            <a:chOff x="248676" y="1811619"/>
            <a:chExt cx="4265620" cy="2804634"/>
          </a:xfrm>
        </p:grpSpPr>
        <p:pic>
          <p:nvPicPr>
            <p:cNvPr id="5" name="Picture 4">
              <a:extLst>
                <a:ext uri="{FF2B5EF4-FFF2-40B4-BE49-F238E27FC236}">
                  <a16:creationId xmlns:a16="http://schemas.microsoft.com/office/drawing/2014/main" id="{08CDAD33-A908-4D47-AC4E-DD39DE06381C}"/>
                </a:ext>
              </a:extLst>
            </p:cNvPr>
            <p:cNvPicPr>
              <a:picLocks noChangeAspect="1"/>
            </p:cNvPicPr>
            <p:nvPr/>
          </p:nvPicPr>
          <p:blipFill>
            <a:blip r:embed="rId3"/>
            <a:stretch>
              <a:fillRect/>
            </a:stretch>
          </p:blipFill>
          <p:spPr>
            <a:xfrm>
              <a:off x="248676" y="1811619"/>
              <a:ext cx="4265620" cy="2441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E9D308-D8C6-A141-9D6B-A74B875BDF25}"/>
                </a:ext>
              </a:extLst>
            </p:cNvPr>
            <p:cNvSpPr txBox="1"/>
            <p:nvPr/>
          </p:nvSpPr>
          <p:spPr>
            <a:xfrm>
              <a:off x="1974558" y="4339254"/>
              <a:ext cx="2365899" cy="276999"/>
            </a:xfrm>
            <a:prstGeom prst="rect">
              <a:avLst/>
            </a:prstGeom>
            <a:noFill/>
          </p:spPr>
          <p:txBody>
            <a:bodyPr wrap="square">
              <a:spAutoFit/>
            </a:bodyPr>
            <a:lstStyle/>
            <a:p>
              <a:r>
                <a:rPr lang="en-US" sz="1200" dirty="0">
                  <a:hlinkClick r:id="rId4"/>
                </a:rPr>
                <a:t>https://www.jetbrains.com/clion/</a:t>
              </a:r>
              <a:endParaRPr lang="en-US" sz="1200" dirty="0"/>
            </a:p>
          </p:txBody>
        </p:sp>
      </p:grpSp>
      <p:sp>
        <p:nvSpPr>
          <p:cNvPr id="11" name="TextBox 10">
            <a:extLst>
              <a:ext uri="{FF2B5EF4-FFF2-40B4-BE49-F238E27FC236}">
                <a16:creationId xmlns:a16="http://schemas.microsoft.com/office/drawing/2014/main" id="{3F5F5740-5C8A-094B-A9D6-6BA5F089F5C3}"/>
              </a:ext>
            </a:extLst>
          </p:cNvPr>
          <p:cNvSpPr txBox="1"/>
          <p:nvPr/>
        </p:nvSpPr>
        <p:spPr>
          <a:xfrm>
            <a:off x="1491449" y="6196614"/>
            <a:ext cx="824265" cy="369332"/>
          </a:xfrm>
          <a:prstGeom prst="rect">
            <a:avLst/>
          </a:prstGeom>
          <a:noFill/>
        </p:spPr>
        <p:txBody>
          <a:bodyPr wrap="none" rtlCol="0">
            <a:spAutoFit/>
          </a:bodyPr>
          <a:lstStyle/>
          <a:p>
            <a:r>
              <a:rPr lang="en-US" dirty="0"/>
              <a:t>Demo!</a:t>
            </a:r>
          </a:p>
        </p:txBody>
      </p:sp>
      <p:grpSp>
        <p:nvGrpSpPr>
          <p:cNvPr id="12" name="Group 11">
            <a:extLst>
              <a:ext uri="{FF2B5EF4-FFF2-40B4-BE49-F238E27FC236}">
                <a16:creationId xmlns:a16="http://schemas.microsoft.com/office/drawing/2014/main" id="{2891D9C9-BEBD-8147-AB12-606173599200}"/>
              </a:ext>
            </a:extLst>
          </p:cNvPr>
          <p:cNvGrpSpPr/>
          <p:nvPr/>
        </p:nvGrpSpPr>
        <p:grpSpPr>
          <a:xfrm>
            <a:off x="5007005" y="2164751"/>
            <a:ext cx="4572000" cy="3641021"/>
            <a:chOff x="5007005" y="2164751"/>
            <a:chExt cx="4572000" cy="3641021"/>
          </a:xfrm>
        </p:grpSpPr>
        <p:grpSp>
          <p:nvGrpSpPr>
            <p:cNvPr id="7" name="Group 6">
              <a:extLst>
                <a:ext uri="{FF2B5EF4-FFF2-40B4-BE49-F238E27FC236}">
                  <a16:creationId xmlns:a16="http://schemas.microsoft.com/office/drawing/2014/main" id="{AF32C1C2-BDCE-D148-97FC-F45904FD9258}"/>
                </a:ext>
              </a:extLst>
            </p:cNvPr>
            <p:cNvGrpSpPr/>
            <p:nvPr/>
          </p:nvGrpSpPr>
          <p:grpSpPr>
            <a:xfrm>
              <a:off x="5007005" y="2738667"/>
              <a:ext cx="4572000" cy="3067105"/>
              <a:chOff x="5007005" y="2738667"/>
              <a:chExt cx="4572000" cy="3067105"/>
            </a:xfrm>
          </p:grpSpPr>
          <p:pic>
            <p:nvPicPr>
              <p:cNvPr id="4" name="Picture 3">
                <a:extLst>
                  <a:ext uri="{FF2B5EF4-FFF2-40B4-BE49-F238E27FC236}">
                    <a16:creationId xmlns:a16="http://schemas.microsoft.com/office/drawing/2014/main" id="{D67A54A5-97E3-C640-9F7C-D7B41B6E93B0}"/>
                  </a:ext>
                </a:extLst>
              </p:cNvPr>
              <p:cNvPicPr>
                <a:picLocks noChangeAspect="1"/>
              </p:cNvPicPr>
              <p:nvPr/>
            </p:nvPicPr>
            <p:blipFill>
              <a:blip r:embed="rId5"/>
              <a:stretch>
                <a:fillRect/>
              </a:stretch>
            </p:blipFill>
            <p:spPr>
              <a:xfrm>
                <a:off x="5007005" y="2738667"/>
                <a:ext cx="3848510" cy="275026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DEEFC89-8D5C-5E43-82C1-67653399ACBD}"/>
                  </a:ext>
                </a:extLst>
              </p:cNvPr>
              <p:cNvSpPr txBox="1"/>
              <p:nvPr/>
            </p:nvSpPr>
            <p:spPr>
              <a:xfrm>
                <a:off x="5007005" y="5528773"/>
                <a:ext cx="4572000" cy="276999"/>
              </a:xfrm>
              <a:prstGeom prst="rect">
                <a:avLst/>
              </a:prstGeom>
              <a:noFill/>
            </p:spPr>
            <p:txBody>
              <a:bodyPr wrap="square">
                <a:spAutoFit/>
              </a:bodyPr>
              <a:lstStyle/>
              <a:p>
                <a:r>
                  <a:rPr lang="en-US" sz="1200" dirty="0">
                    <a:hlinkClick r:id="rId6"/>
                  </a:rPr>
                  <a:t>https://www.jetbrains.com/community/education/#students</a:t>
                </a:r>
                <a:endParaRPr lang="en-US" sz="1200" dirty="0"/>
              </a:p>
            </p:txBody>
          </p:sp>
        </p:grpSp>
        <p:sp>
          <p:nvSpPr>
            <p:cNvPr id="9" name="TextBox 8">
              <a:extLst>
                <a:ext uri="{FF2B5EF4-FFF2-40B4-BE49-F238E27FC236}">
                  <a16:creationId xmlns:a16="http://schemas.microsoft.com/office/drawing/2014/main" id="{A0FB6710-62FA-D24D-916A-5B0F7616ADD1}"/>
                </a:ext>
              </a:extLst>
            </p:cNvPr>
            <p:cNvSpPr txBox="1"/>
            <p:nvPr/>
          </p:nvSpPr>
          <p:spPr>
            <a:xfrm>
              <a:off x="6791650" y="2164751"/>
              <a:ext cx="1002710" cy="369332"/>
            </a:xfrm>
            <a:prstGeom prst="rect">
              <a:avLst/>
            </a:prstGeom>
            <a:noFill/>
          </p:spPr>
          <p:txBody>
            <a:bodyPr wrap="none" rtlCol="0">
              <a:spAutoFit/>
            </a:bodyPr>
            <a:lstStyle/>
            <a:p>
              <a:r>
                <a:rPr lang="en-US" dirty="0"/>
                <a:t>It’s Free!</a:t>
              </a:r>
            </a:p>
          </p:txBody>
        </p:sp>
      </p:grpSp>
    </p:spTree>
    <p:extLst>
      <p:ext uri="{BB962C8B-B14F-4D97-AF65-F5344CB8AC3E}">
        <p14:creationId xmlns:p14="http://schemas.microsoft.com/office/powerpoint/2010/main" val="398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sp>
        <p:nvSpPr>
          <p:cNvPr id="2" name="TextBox 1">
            <a:extLst>
              <a:ext uri="{FF2B5EF4-FFF2-40B4-BE49-F238E27FC236}">
                <a16:creationId xmlns:a16="http://schemas.microsoft.com/office/drawing/2014/main" id="{F92C07A7-D68E-834F-8B59-14E80DEA6C03}"/>
              </a:ext>
            </a:extLst>
          </p:cNvPr>
          <p:cNvSpPr txBox="1"/>
          <p:nvPr/>
        </p:nvSpPr>
        <p:spPr>
          <a:xfrm>
            <a:off x="1225118" y="3032664"/>
            <a:ext cx="3890168" cy="523220"/>
          </a:xfrm>
          <a:prstGeom prst="rect">
            <a:avLst/>
          </a:prstGeom>
          <a:noFill/>
        </p:spPr>
        <p:txBody>
          <a:bodyPr wrap="none" rtlCol="0">
            <a:spAutoFit/>
          </a:bodyPr>
          <a:lstStyle/>
          <a:p>
            <a:r>
              <a:rPr lang="en-US" sz="2800" i="1" dirty="0"/>
              <a:t>But what about VS Code?</a:t>
            </a:r>
          </a:p>
        </p:txBody>
      </p:sp>
      <p:pic>
        <p:nvPicPr>
          <p:cNvPr id="4098" name="Picture 2" descr="10 Features of VS Code Every Developer Should Know">
            <a:extLst>
              <a:ext uri="{FF2B5EF4-FFF2-40B4-BE49-F238E27FC236}">
                <a16:creationId xmlns:a16="http://schemas.microsoft.com/office/drawing/2014/main" id="{0D66A33C-5934-7D41-8778-B80D2FF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718" y="520746"/>
            <a:ext cx="1475131" cy="1104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F9B67D9-8B3B-7444-92A5-5CD43B4E3281}"/>
              </a:ext>
            </a:extLst>
          </p:cNvPr>
          <p:cNvSpPr txBox="1"/>
          <p:nvPr/>
        </p:nvSpPr>
        <p:spPr>
          <a:xfrm>
            <a:off x="671756" y="4496530"/>
            <a:ext cx="78951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Won’t be used by instructor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can still use it as long as submission test pass</a:t>
            </a:r>
          </a:p>
        </p:txBody>
      </p:sp>
    </p:spTree>
    <p:extLst>
      <p:ext uri="{BB962C8B-B14F-4D97-AF65-F5344CB8AC3E}">
        <p14:creationId xmlns:p14="http://schemas.microsoft.com/office/powerpoint/2010/main" val="710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C32D-F11D-5542-9F32-AEF0E5A1C166}"/>
              </a:ext>
            </a:extLst>
          </p:cNvPr>
          <p:cNvSpPr>
            <a:spLocks noGrp="1"/>
          </p:cNvSpPr>
          <p:nvPr>
            <p:ph type="title"/>
          </p:nvPr>
        </p:nvSpPr>
        <p:spPr/>
        <p:txBody>
          <a:bodyPr/>
          <a:lstStyle/>
          <a:p>
            <a:r>
              <a:rPr lang="en-US" dirty="0"/>
              <a:t>Editor: Vim (Linux)</a:t>
            </a:r>
          </a:p>
        </p:txBody>
      </p:sp>
      <p:pic>
        <p:nvPicPr>
          <p:cNvPr id="2050" name="Picture 2" descr="upload.wikimedia.org/wikipedia/commons/thumb/9/...">
            <a:extLst>
              <a:ext uri="{FF2B5EF4-FFF2-40B4-BE49-F238E27FC236}">
                <a16:creationId xmlns:a16="http://schemas.microsoft.com/office/drawing/2014/main" id="{86088027-A295-AE4A-8E1F-ACC58E8A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353" y="611208"/>
            <a:ext cx="1068564" cy="1070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B7438DA2-5507-BC41-81BF-488E27698B60}"/>
              </a:ext>
            </a:extLst>
          </p:cNvPr>
          <p:cNvSpPr>
            <a:spLocks noGrp="1"/>
          </p:cNvSpPr>
          <p:nvPr>
            <p:ph type="body" sz="quarter" idx="11"/>
          </p:nvPr>
        </p:nvSpPr>
        <p:spPr>
          <a:xfrm>
            <a:off x="561650" y="2021858"/>
            <a:ext cx="7579173" cy="4224934"/>
          </a:xfrm>
        </p:spPr>
        <p:txBody>
          <a:bodyPr/>
          <a:lstStyle/>
          <a:p>
            <a:endParaRPr lang="en-US" sz="1800" b="0" dirty="0"/>
          </a:p>
          <a:p>
            <a:r>
              <a:rPr lang="en-US" sz="1800" b="0" dirty="0"/>
              <a:t>Available on (pretty much) all OS</a:t>
            </a:r>
          </a:p>
          <a:p>
            <a:endParaRPr lang="en-US" sz="1800" b="0" dirty="0"/>
          </a:p>
          <a:p>
            <a:r>
              <a:rPr lang="en-US" sz="1800" b="0" dirty="0"/>
              <a:t>Website in 80s, but probably the </a:t>
            </a:r>
            <a:r>
              <a:rPr lang="en-US" sz="1800" b="0" u="sng" dirty="0"/>
              <a:t>best editor you’ll have in your life</a:t>
            </a:r>
          </a:p>
          <a:p>
            <a:endParaRPr lang="en-US" sz="1800" b="0" dirty="0"/>
          </a:p>
          <a:p>
            <a:r>
              <a:rPr lang="en-US" sz="1800" b="0" dirty="0"/>
              <a:t>We use it to debug on Linux (only) if</a:t>
            </a:r>
          </a:p>
          <a:p>
            <a:endParaRPr lang="en-US" sz="1800" b="0" dirty="0"/>
          </a:p>
          <a:p>
            <a:pPr lvl="1"/>
            <a:r>
              <a:rPr lang="en-US" sz="1400" b="0" dirty="0"/>
              <a:t>Your submission has test failure, AND</a:t>
            </a:r>
          </a:p>
          <a:p>
            <a:pPr lvl="1"/>
            <a:endParaRPr lang="en-US" sz="1400" b="0" dirty="0"/>
          </a:p>
          <a:p>
            <a:pPr lvl="1"/>
            <a:r>
              <a:rPr lang="en-US" sz="1400" b="0" dirty="0"/>
              <a:t>That same failure doesn’t happen on your dev machine</a:t>
            </a:r>
          </a:p>
          <a:p>
            <a:pPr lvl="1"/>
            <a:endParaRPr lang="en-US" sz="1400" b="0" dirty="0"/>
          </a:p>
          <a:p>
            <a:r>
              <a:rPr lang="en-US" sz="1800" b="0" dirty="0"/>
              <a:t>Yes, you can choose to only use this for the course (optional)</a:t>
            </a:r>
          </a:p>
        </p:txBody>
      </p:sp>
      <p:pic>
        <p:nvPicPr>
          <p:cNvPr id="2054" name="Picture 6" descr="Huh? Blank Template - Imgflip">
            <a:extLst>
              <a:ext uri="{FF2B5EF4-FFF2-40B4-BE49-F238E27FC236}">
                <a16:creationId xmlns:a16="http://schemas.microsoft.com/office/drawing/2014/main" id="{29B63F6B-7CB5-1C42-9455-78519C6D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58" y="4114435"/>
            <a:ext cx="957765" cy="8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8F218-46D9-8545-88A8-4EDB37205313}"/>
              </a:ext>
            </a:extLst>
          </p:cNvPr>
          <p:cNvSpPr>
            <a:spLocks noGrp="1"/>
          </p:cNvSpPr>
          <p:nvPr>
            <p:ph type="body" sz="quarter" idx="11"/>
          </p:nvPr>
        </p:nvSpPr>
        <p:spPr>
          <a:xfrm>
            <a:off x="473895" y="1852134"/>
            <a:ext cx="8196210" cy="4220192"/>
          </a:xfrm>
        </p:spPr>
        <p:txBody>
          <a:bodyPr/>
          <a:lstStyle/>
          <a:p>
            <a:endParaRPr lang="en-US" sz="2000" b="0" dirty="0"/>
          </a:p>
          <a:p>
            <a:r>
              <a:rPr lang="en-US" sz="2000" dirty="0"/>
              <a:t>Normal coding</a:t>
            </a:r>
          </a:p>
          <a:p>
            <a:endParaRPr lang="en-US" sz="2000" b="0" dirty="0"/>
          </a:p>
          <a:p>
            <a:pPr lvl="1"/>
            <a:r>
              <a:rPr lang="en-US" sz="1800" b="0" dirty="0"/>
              <a:t>Either is fine (</a:t>
            </a:r>
            <a:r>
              <a:rPr lang="en-US" sz="1800" b="0" dirty="0" err="1"/>
              <a:t>CLion</a:t>
            </a:r>
            <a:r>
              <a:rPr lang="en-US" sz="1800" b="0" dirty="0"/>
              <a:t>)</a:t>
            </a:r>
          </a:p>
          <a:p>
            <a:pPr lvl="1"/>
            <a:endParaRPr lang="en-US" sz="1800" b="0" dirty="0"/>
          </a:p>
          <a:p>
            <a:r>
              <a:rPr lang="en-US" sz="2000" dirty="0"/>
              <a:t>Homework submission &amp; grading</a:t>
            </a:r>
          </a:p>
          <a:p>
            <a:endParaRPr lang="en-US" sz="2000" b="0" dirty="0"/>
          </a:p>
          <a:p>
            <a:pPr lvl="1"/>
            <a:r>
              <a:rPr lang="en-US" sz="1800" b="0" dirty="0"/>
              <a:t>Linux, Ubuntu, 18.04, [defined </a:t>
            </a:r>
            <a:r>
              <a:rPr lang="en-US" sz="1800" b="0" dirty="0">
                <a:hlinkClick r:id="rId3"/>
              </a:rPr>
              <a:t>here</a:t>
            </a:r>
            <a:r>
              <a:rPr lang="en-US" sz="1800" b="0" dirty="0"/>
              <a:t>]</a:t>
            </a:r>
          </a:p>
          <a:p>
            <a:pPr lvl="1"/>
            <a:endParaRPr lang="en-US" sz="1800" b="0" dirty="0"/>
          </a:p>
          <a:p>
            <a:pPr lvl="1"/>
            <a:r>
              <a:rPr lang="en-US" sz="1800" b="0" dirty="0"/>
              <a:t>Available from Cloud Computing Platforms (e.g. AWS)</a:t>
            </a:r>
          </a:p>
          <a:p>
            <a:pPr lvl="1"/>
            <a:endParaRPr lang="en-US" sz="1800" b="0" dirty="0"/>
          </a:p>
          <a:p>
            <a:pPr lvl="1"/>
            <a:r>
              <a:rPr lang="en-US" sz="1800" b="0" dirty="0"/>
              <a:t>There will be demo this and next week on how to use this.</a:t>
            </a:r>
          </a:p>
        </p:txBody>
      </p:sp>
      <p:sp>
        <p:nvSpPr>
          <p:cNvPr id="3" name="Title 2">
            <a:extLst>
              <a:ext uri="{FF2B5EF4-FFF2-40B4-BE49-F238E27FC236}">
                <a16:creationId xmlns:a16="http://schemas.microsoft.com/office/drawing/2014/main" id="{77F96D52-CBF0-5D42-8E3B-6070B16348B3}"/>
              </a:ext>
            </a:extLst>
          </p:cNvPr>
          <p:cNvSpPr>
            <a:spLocks noGrp="1"/>
          </p:cNvSpPr>
          <p:nvPr>
            <p:ph type="title"/>
          </p:nvPr>
        </p:nvSpPr>
        <p:spPr/>
        <p:txBody>
          <a:bodyPr/>
          <a:lstStyle/>
          <a:p>
            <a:r>
              <a:rPr lang="en-US" dirty="0"/>
              <a:t>OS: Windows, OS, Linux</a:t>
            </a:r>
          </a:p>
        </p:txBody>
      </p:sp>
      <p:pic>
        <p:nvPicPr>
          <p:cNvPr id="1026" name="Picture 2" descr="Windows Vs Mac Vs Linux: 10 Funny Jokes In Pictures">
            <a:extLst>
              <a:ext uri="{FF2B5EF4-FFF2-40B4-BE49-F238E27FC236}">
                <a16:creationId xmlns:a16="http://schemas.microsoft.com/office/drawing/2014/main" id="{23E79C9E-1B7D-634A-BE67-489352DF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963" y="314593"/>
            <a:ext cx="3916351" cy="17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06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t>
            </a:r>
            <a:r>
              <a:rPr lang="en-US" altLang="zh-CN"/>
              <a:t>&amp; GitHub</a:t>
            </a:r>
            <a:endParaRPr lang="en-US" dirty="0"/>
          </a:p>
        </p:txBody>
      </p:sp>
      <p:grpSp>
        <p:nvGrpSpPr>
          <p:cNvPr id="9" name="Group 8">
            <a:extLst>
              <a:ext uri="{FF2B5EF4-FFF2-40B4-BE49-F238E27FC236}">
                <a16:creationId xmlns:a16="http://schemas.microsoft.com/office/drawing/2014/main" id="{C2F54BFE-826D-FF4D-9D49-B89D5F25B26E}"/>
              </a:ext>
            </a:extLst>
          </p:cNvPr>
          <p:cNvGrpSpPr/>
          <p:nvPr/>
        </p:nvGrpSpPr>
        <p:grpSpPr>
          <a:xfrm>
            <a:off x="488272" y="1116595"/>
            <a:ext cx="8504058" cy="2755912"/>
            <a:chOff x="488272" y="1116595"/>
            <a:chExt cx="8504058" cy="2755912"/>
          </a:xfrm>
        </p:grpSpPr>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grpSp>
      <p:grpSp>
        <p:nvGrpSpPr>
          <p:cNvPr id="10" name="Group 9">
            <a:extLst>
              <a:ext uri="{FF2B5EF4-FFF2-40B4-BE49-F238E27FC236}">
                <a16:creationId xmlns:a16="http://schemas.microsoft.com/office/drawing/2014/main" id="{F9F49460-A402-6C4D-A8A5-87C788C53610}"/>
              </a:ext>
            </a:extLst>
          </p:cNvPr>
          <p:cNvGrpSpPr/>
          <p:nvPr/>
        </p:nvGrpSpPr>
        <p:grpSpPr>
          <a:xfrm>
            <a:off x="521545" y="4014935"/>
            <a:ext cx="8968684" cy="2567326"/>
            <a:chOff x="521545" y="4014935"/>
            <a:chExt cx="8968684" cy="2567326"/>
          </a:xfrm>
        </p:grpSpPr>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grpSp>
    </p:spTree>
    <p:extLst>
      <p:ext uri="{BB962C8B-B14F-4D97-AF65-F5344CB8AC3E}">
        <p14:creationId xmlns:p14="http://schemas.microsoft.com/office/powerpoint/2010/main" val="40824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4F04A-6000-2444-83B3-DCD47893150E}"/>
              </a:ext>
            </a:extLst>
          </p:cNvPr>
          <p:cNvSpPr>
            <a:spLocks noGrp="1"/>
          </p:cNvSpPr>
          <p:nvPr>
            <p:ph type="title"/>
          </p:nvPr>
        </p:nvSpPr>
        <p:spPr/>
        <p:txBody>
          <a:bodyPr/>
          <a:lstStyle/>
          <a:p>
            <a:r>
              <a:rPr lang="en-US" dirty="0"/>
              <a:t>Source Control: Branch</a:t>
            </a:r>
          </a:p>
        </p:txBody>
      </p:sp>
      <p:pic>
        <p:nvPicPr>
          <p:cNvPr id="5128" name="Picture 8" descr="Git Installation Along With It's Commands. | by Balson Gorai | Beginner's  Guide to Mobile Web Development | Medium">
            <a:extLst>
              <a:ext uri="{FF2B5EF4-FFF2-40B4-BE49-F238E27FC236}">
                <a16:creationId xmlns:a16="http://schemas.microsoft.com/office/drawing/2014/main" id="{69DEBF5B-AB4E-2A41-9BD6-96743335A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19" r="24516"/>
          <a:stretch/>
        </p:blipFill>
        <p:spPr bwMode="auto">
          <a:xfrm>
            <a:off x="6750364" y="187551"/>
            <a:ext cx="1870723" cy="10758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25BCB25-1832-5C49-8117-C41840AF0CB0}"/>
              </a:ext>
            </a:extLst>
          </p:cNvPr>
          <p:cNvSpPr/>
          <p:nvPr/>
        </p:nvSpPr>
        <p:spPr>
          <a:xfrm>
            <a:off x="2171193"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F0015-8441-F64E-AC5F-9BFE05EEB9D3}"/>
              </a:ext>
            </a:extLst>
          </p:cNvPr>
          <p:cNvSpPr txBox="1"/>
          <p:nvPr/>
        </p:nvSpPr>
        <p:spPr>
          <a:xfrm>
            <a:off x="560875" y="3437971"/>
            <a:ext cx="1551835" cy="369332"/>
          </a:xfrm>
          <a:prstGeom prst="rect">
            <a:avLst/>
          </a:prstGeom>
          <a:noFill/>
        </p:spPr>
        <p:txBody>
          <a:bodyPr wrap="none" rtlCol="0">
            <a:spAutoFit/>
          </a:bodyPr>
          <a:lstStyle/>
          <a:p>
            <a:r>
              <a:rPr lang="en-US" dirty="0"/>
              <a:t>Master branch</a:t>
            </a:r>
          </a:p>
        </p:txBody>
      </p:sp>
      <p:sp>
        <p:nvSpPr>
          <p:cNvPr id="36" name="Oval 35">
            <a:extLst>
              <a:ext uri="{FF2B5EF4-FFF2-40B4-BE49-F238E27FC236}">
                <a16:creationId xmlns:a16="http://schemas.microsoft.com/office/drawing/2014/main" id="{8D803039-970C-344A-920F-C3A642F8F4D0}"/>
              </a:ext>
            </a:extLst>
          </p:cNvPr>
          <p:cNvSpPr/>
          <p:nvPr/>
        </p:nvSpPr>
        <p:spPr>
          <a:xfrm>
            <a:off x="3270266"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F671C12-407D-DF45-8DEA-87C4F0E4CB79}"/>
              </a:ext>
            </a:extLst>
          </p:cNvPr>
          <p:cNvCxnSpPr>
            <a:cxnSpLocks/>
            <a:stCxn id="2" idx="6"/>
            <a:endCxn id="36" idx="2"/>
          </p:cNvCxnSpPr>
          <p:nvPr/>
        </p:nvCxnSpPr>
        <p:spPr>
          <a:xfrm>
            <a:off x="2795136" y="3622638"/>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EA92446E-D1A3-A04C-8AD3-FBB6AF830512}"/>
              </a:ext>
            </a:extLst>
          </p:cNvPr>
          <p:cNvSpPr/>
          <p:nvPr/>
        </p:nvSpPr>
        <p:spPr>
          <a:xfrm>
            <a:off x="4369339" y="3352792"/>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E9CB3D2-39A9-4F4C-B072-07A5E1267DB5}"/>
              </a:ext>
            </a:extLst>
          </p:cNvPr>
          <p:cNvCxnSpPr>
            <a:cxnSpLocks/>
            <a:endCxn id="38" idx="2"/>
          </p:cNvCxnSpPr>
          <p:nvPr/>
        </p:nvCxnSpPr>
        <p:spPr>
          <a:xfrm>
            <a:off x="3894209" y="3664764"/>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1991803-450A-5A4B-B4F8-E88598852F53}"/>
              </a:ext>
            </a:extLst>
          </p:cNvPr>
          <p:cNvSpPr txBox="1"/>
          <p:nvPr/>
        </p:nvSpPr>
        <p:spPr>
          <a:xfrm>
            <a:off x="2112710" y="3049056"/>
            <a:ext cx="740908" cy="261610"/>
          </a:xfrm>
          <a:prstGeom prst="rect">
            <a:avLst/>
          </a:prstGeom>
          <a:noFill/>
        </p:spPr>
        <p:txBody>
          <a:bodyPr wrap="none" rtlCol="0">
            <a:spAutoFit/>
          </a:bodyPr>
          <a:lstStyle/>
          <a:p>
            <a:r>
              <a:rPr lang="en-US" sz="1050" b="1" dirty="0">
                <a:solidFill>
                  <a:schemeClr val="accent4">
                    <a:lumMod val="50000"/>
                  </a:schemeClr>
                </a:solidFill>
              </a:rPr>
              <a:t>Commit 1</a:t>
            </a:r>
          </a:p>
        </p:txBody>
      </p:sp>
      <p:sp>
        <p:nvSpPr>
          <p:cNvPr id="46" name="TextBox 45">
            <a:extLst>
              <a:ext uri="{FF2B5EF4-FFF2-40B4-BE49-F238E27FC236}">
                <a16:creationId xmlns:a16="http://schemas.microsoft.com/office/drawing/2014/main" id="{9C0E8080-32A6-B542-AF85-6F6AB2AA5FD4}"/>
              </a:ext>
            </a:extLst>
          </p:cNvPr>
          <p:cNvSpPr txBox="1"/>
          <p:nvPr/>
        </p:nvSpPr>
        <p:spPr>
          <a:xfrm>
            <a:off x="3211783" y="3049056"/>
            <a:ext cx="724878" cy="253916"/>
          </a:xfrm>
          <a:prstGeom prst="rect">
            <a:avLst/>
          </a:prstGeom>
          <a:noFill/>
        </p:spPr>
        <p:txBody>
          <a:bodyPr wrap="none" rtlCol="0">
            <a:spAutoFit/>
          </a:bodyPr>
          <a:lstStyle/>
          <a:p>
            <a:r>
              <a:rPr lang="en-US" sz="1050" b="1" dirty="0">
                <a:solidFill>
                  <a:schemeClr val="accent4">
                    <a:lumMod val="50000"/>
                  </a:schemeClr>
                </a:solidFill>
              </a:rPr>
              <a:t>Commit 2</a:t>
            </a:r>
          </a:p>
        </p:txBody>
      </p:sp>
      <p:sp>
        <p:nvSpPr>
          <p:cNvPr id="47" name="TextBox 46">
            <a:extLst>
              <a:ext uri="{FF2B5EF4-FFF2-40B4-BE49-F238E27FC236}">
                <a16:creationId xmlns:a16="http://schemas.microsoft.com/office/drawing/2014/main" id="{9F9CCB2E-A7A6-1046-87F3-81729EB1E3A7}"/>
              </a:ext>
            </a:extLst>
          </p:cNvPr>
          <p:cNvSpPr txBox="1"/>
          <p:nvPr/>
        </p:nvSpPr>
        <p:spPr>
          <a:xfrm>
            <a:off x="4318871" y="3052274"/>
            <a:ext cx="724878" cy="253916"/>
          </a:xfrm>
          <a:prstGeom prst="rect">
            <a:avLst/>
          </a:prstGeom>
          <a:noFill/>
        </p:spPr>
        <p:txBody>
          <a:bodyPr wrap="none" rtlCol="0">
            <a:spAutoFit/>
          </a:bodyPr>
          <a:lstStyle/>
          <a:p>
            <a:r>
              <a:rPr lang="en-US" sz="1050" b="1" dirty="0">
                <a:solidFill>
                  <a:schemeClr val="accent4">
                    <a:lumMod val="50000"/>
                  </a:schemeClr>
                </a:solidFill>
              </a:rPr>
              <a:t>Commit 3</a:t>
            </a:r>
          </a:p>
        </p:txBody>
      </p:sp>
      <p:cxnSp>
        <p:nvCxnSpPr>
          <p:cNvPr id="48" name="Straight Arrow Connector 47">
            <a:extLst>
              <a:ext uri="{FF2B5EF4-FFF2-40B4-BE49-F238E27FC236}">
                <a16:creationId xmlns:a16="http://schemas.microsoft.com/office/drawing/2014/main" id="{29F6B4C2-0BC6-A34A-8932-7C640842437B}"/>
              </a:ext>
            </a:extLst>
          </p:cNvPr>
          <p:cNvCxnSpPr>
            <a:cxnSpLocks/>
            <a:stCxn id="38" idx="4"/>
            <a:endCxn id="49" idx="0"/>
          </p:cNvCxnSpPr>
          <p:nvPr/>
        </p:nvCxnSpPr>
        <p:spPr>
          <a:xfrm flipH="1">
            <a:off x="4681310" y="3976735"/>
            <a:ext cx="1" cy="576253"/>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7015F45D-1A54-FD45-A2E7-4D81EDE05AAB}"/>
              </a:ext>
            </a:extLst>
          </p:cNvPr>
          <p:cNvSpPr/>
          <p:nvPr/>
        </p:nvSpPr>
        <p:spPr>
          <a:xfrm>
            <a:off x="4369338"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9246149-5A28-544F-AA1D-E85E02AE9D77}"/>
              </a:ext>
            </a:extLst>
          </p:cNvPr>
          <p:cNvCxnSpPr>
            <a:cxnSpLocks/>
            <a:stCxn id="49" idx="6"/>
            <a:endCxn id="51" idx="2"/>
          </p:cNvCxnSpPr>
          <p:nvPr/>
        </p:nvCxnSpPr>
        <p:spPr>
          <a:xfrm>
            <a:off x="4993281"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D429919D-1DEB-6140-BB44-DC203120FFC3}"/>
              </a:ext>
            </a:extLst>
          </p:cNvPr>
          <p:cNvSpPr/>
          <p:nvPr/>
        </p:nvSpPr>
        <p:spPr>
          <a:xfrm>
            <a:off x="5403865"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B584086-54DF-DE43-AE00-CD04CE671F4C}"/>
              </a:ext>
            </a:extLst>
          </p:cNvPr>
          <p:cNvCxnSpPr>
            <a:cxnSpLocks/>
            <a:endCxn id="54" idx="2"/>
          </p:cNvCxnSpPr>
          <p:nvPr/>
        </p:nvCxnSpPr>
        <p:spPr>
          <a:xfrm>
            <a:off x="6027808"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3892BDA0-C01D-5340-A744-BCFF57C0DEAB}"/>
              </a:ext>
            </a:extLst>
          </p:cNvPr>
          <p:cNvSpPr/>
          <p:nvPr/>
        </p:nvSpPr>
        <p:spPr>
          <a:xfrm>
            <a:off x="6438392"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61B0D26-F6E2-F64E-9DFD-54616C58E479}"/>
              </a:ext>
            </a:extLst>
          </p:cNvPr>
          <p:cNvCxnSpPr>
            <a:cxnSpLocks/>
            <a:endCxn id="66" idx="2"/>
          </p:cNvCxnSpPr>
          <p:nvPr/>
        </p:nvCxnSpPr>
        <p:spPr>
          <a:xfrm flipV="1">
            <a:off x="4993281" y="3663859"/>
            <a:ext cx="909682" cy="906"/>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79B4E426-6D9C-5840-8F9B-35E35C685B4A}"/>
              </a:ext>
            </a:extLst>
          </p:cNvPr>
          <p:cNvSpPr/>
          <p:nvPr/>
        </p:nvSpPr>
        <p:spPr>
          <a:xfrm>
            <a:off x="7256784" y="3352791"/>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7BB0943-E717-4448-9AD8-4EEF0C403F2D}"/>
              </a:ext>
            </a:extLst>
          </p:cNvPr>
          <p:cNvCxnSpPr>
            <a:cxnSpLocks/>
            <a:stCxn id="54" idx="7"/>
            <a:endCxn id="57" idx="3"/>
          </p:cNvCxnSpPr>
          <p:nvPr/>
        </p:nvCxnSpPr>
        <p:spPr>
          <a:xfrm flipV="1">
            <a:off x="6970961" y="3885360"/>
            <a:ext cx="377197" cy="759002"/>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C96F8BC-9728-7D41-9B14-5A203BA5AE58}"/>
              </a:ext>
            </a:extLst>
          </p:cNvPr>
          <p:cNvSpPr txBox="1"/>
          <p:nvPr/>
        </p:nvSpPr>
        <p:spPr>
          <a:xfrm>
            <a:off x="2612211" y="4680293"/>
            <a:ext cx="1635448" cy="369332"/>
          </a:xfrm>
          <a:prstGeom prst="rect">
            <a:avLst/>
          </a:prstGeom>
          <a:noFill/>
        </p:spPr>
        <p:txBody>
          <a:bodyPr wrap="none" rtlCol="0">
            <a:spAutoFit/>
          </a:bodyPr>
          <a:lstStyle/>
          <a:p>
            <a:r>
              <a:rPr lang="en-US" dirty="0"/>
              <a:t>another branch</a:t>
            </a:r>
          </a:p>
        </p:txBody>
      </p:sp>
      <p:sp>
        <p:nvSpPr>
          <p:cNvPr id="63" name="TextBox 62">
            <a:extLst>
              <a:ext uri="{FF2B5EF4-FFF2-40B4-BE49-F238E27FC236}">
                <a16:creationId xmlns:a16="http://schemas.microsoft.com/office/drawing/2014/main" id="{9CC368C2-AC4E-9644-B490-C86B9C0AA6FC}"/>
              </a:ext>
            </a:extLst>
          </p:cNvPr>
          <p:cNvSpPr txBox="1"/>
          <p:nvPr/>
        </p:nvSpPr>
        <p:spPr>
          <a:xfrm>
            <a:off x="5353397" y="5234987"/>
            <a:ext cx="724878" cy="253916"/>
          </a:xfrm>
          <a:prstGeom prst="rect">
            <a:avLst/>
          </a:prstGeom>
          <a:noFill/>
        </p:spPr>
        <p:txBody>
          <a:bodyPr wrap="none" rtlCol="0">
            <a:spAutoFit/>
          </a:bodyPr>
          <a:lstStyle/>
          <a:p>
            <a:r>
              <a:rPr lang="en-US" sz="1050" b="1" dirty="0">
                <a:solidFill>
                  <a:schemeClr val="accent4">
                    <a:lumMod val="50000"/>
                  </a:schemeClr>
                </a:solidFill>
              </a:rPr>
              <a:t>Commit 4</a:t>
            </a:r>
          </a:p>
        </p:txBody>
      </p:sp>
      <p:sp>
        <p:nvSpPr>
          <p:cNvPr id="64" name="TextBox 63">
            <a:extLst>
              <a:ext uri="{FF2B5EF4-FFF2-40B4-BE49-F238E27FC236}">
                <a16:creationId xmlns:a16="http://schemas.microsoft.com/office/drawing/2014/main" id="{EAB87953-519D-6940-ACA3-B73973B37EF9}"/>
              </a:ext>
            </a:extLst>
          </p:cNvPr>
          <p:cNvSpPr txBox="1"/>
          <p:nvPr/>
        </p:nvSpPr>
        <p:spPr>
          <a:xfrm>
            <a:off x="6337457" y="5234987"/>
            <a:ext cx="724878" cy="253916"/>
          </a:xfrm>
          <a:prstGeom prst="rect">
            <a:avLst/>
          </a:prstGeom>
          <a:noFill/>
        </p:spPr>
        <p:txBody>
          <a:bodyPr wrap="none" rtlCol="0">
            <a:spAutoFit/>
          </a:bodyPr>
          <a:lstStyle/>
          <a:p>
            <a:r>
              <a:rPr lang="en-US" sz="1050" b="1" dirty="0">
                <a:solidFill>
                  <a:schemeClr val="accent4">
                    <a:lumMod val="50000"/>
                  </a:schemeClr>
                </a:solidFill>
              </a:rPr>
              <a:t>Commit 5</a:t>
            </a:r>
          </a:p>
        </p:txBody>
      </p:sp>
      <p:sp>
        <p:nvSpPr>
          <p:cNvPr id="65" name="TextBox 64">
            <a:extLst>
              <a:ext uri="{FF2B5EF4-FFF2-40B4-BE49-F238E27FC236}">
                <a16:creationId xmlns:a16="http://schemas.microsoft.com/office/drawing/2014/main" id="{2640AA42-BA15-A342-8AE6-26C1EFD8EDA3}"/>
              </a:ext>
            </a:extLst>
          </p:cNvPr>
          <p:cNvSpPr txBox="1"/>
          <p:nvPr/>
        </p:nvSpPr>
        <p:spPr>
          <a:xfrm>
            <a:off x="5774520" y="3056750"/>
            <a:ext cx="724878" cy="253916"/>
          </a:xfrm>
          <a:prstGeom prst="rect">
            <a:avLst/>
          </a:prstGeom>
          <a:noFill/>
        </p:spPr>
        <p:txBody>
          <a:bodyPr wrap="none" rtlCol="0">
            <a:spAutoFit/>
          </a:bodyPr>
          <a:lstStyle/>
          <a:p>
            <a:r>
              <a:rPr lang="en-US" sz="1050" b="1" dirty="0">
                <a:solidFill>
                  <a:schemeClr val="accent4">
                    <a:lumMod val="50000"/>
                  </a:schemeClr>
                </a:solidFill>
              </a:rPr>
              <a:t>Commit 6</a:t>
            </a:r>
          </a:p>
        </p:txBody>
      </p:sp>
      <p:sp>
        <p:nvSpPr>
          <p:cNvPr id="66" name="Oval 65">
            <a:extLst>
              <a:ext uri="{FF2B5EF4-FFF2-40B4-BE49-F238E27FC236}">
                <a16:creationId xmlns:a16="http://schemas.microsoft.com/office/drawing/2014/main" id="{3D0C0D68-3B6C-1247-87AC-59B39F50ED71}"/>
              </a:ext>
            </a:extLst>
          </p:cNvPr>
          <p:cNvSpPr/>
          <p:nvPr/>
        </p:nvSpPr>
        <p:spPr>
          <a:xfrm>
            <a:off x="5902963" y="3351887"/>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F8D5293-387F-F943-92E0-E34F5BD7DCE8}"/>
              </a:ext>
            </a:extLst>
          </p:cNvPr>
          <p:cNvCxnSpPr>
            <a:cxnSpLocks/>
            <a:stCxn id="66" idx="6"/>
            <a:endCxn id="57" idx="2"/>
          </p:cNvCxnSpPr>
          <p:nvPr/>
        </p:nvCxnSpPr>
        <p:spPr>
          <a:xfrm>
            <a:off x="6526906" y="3663859"/>
            <a:ext cx="729878" cy="904"/>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EB3EEAA9-8EAF-7E42-BDE6-F4D72C9708C1}"/>
              </a:ext>
            </a:extLst>
          </p:cNvPr>
          <p:cNvSpPr txBox="1"/>
          <p:nvPr/>
        </p:nvSpPr>
        <p:spPr>
          <a:xfrm>
            <a:off x="7206316" y="3056750"/>
            <a:ext cx="1154483" cy="253916"/>
          </a:xfrm>
          <a:prstGeom prst="rect">
            <a:avLst/>
          </a:prstGeom>
          <a:noFill/>
        </p:spPr>
        <p:txBody>
          <a:bodyPr wrap="none" rtlCol="0">
            <a:spAutoFit/>
          </a:bodyPr>
          <a:lstStyle/>
          <a:p>
            <a:r>
              <a:rPr lang="en-US" sz="1050" b="1" dirty="0">
                <a:solidFill>
                  <a:schemeClr val="accent4">
                    <a:lumMod val="50000"/>
                  </a:schemeClr>
                </a:solidFill>
              </a:rPr>
              <a:t>Merge, Commit 7</a:t>
            </a:r>
          </a:p>
        </p:txBody>
      </p:sp>
    </p:spTree>
    <p:extLst>
      <p:ext uri="{BB962C8B-B14F-4D97-AF65-F5344CB8AC3E}">
        <p14:creationId xmlns:p14="http://schemas.microsoft.com/office/powerpoint/2010/main" val="1486159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753533" y="3429000"/>
            <a:ext cx="3818467" cy="319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152967" y="4215078"/>
            <a:ext cx="1798756" cy="1058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3283405" y="1727107"/>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2810418" y="2195837"/>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11037299">
            <a:off x="5244702" y="2867439"/>
            <a:ext cx="1837344" cy="1861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19334004">
            <a:off x="6560539" y="3916512"/>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nvGrpSpPr>
          <p:cNvPr id="24" name="Group 23">
            <a:extLst>
              <a:ext uri="{FF2B5EF4-FFF2-40B4-BE49-F238E27FC236}">
                <a16:creationId xmlns:a16="http://schemas.microsoft.com/office/drawing/2014/main" id="{7A2FC202-2DD3-9B42-B9DD-1A21521EE1F6}"/>
              </a:ext>
            </a:extLst>
          </p:cNvPr>
          <p:cNvGrpSpPr/>
          <p:nvPr/>
        </p:nvGrpSpPr>
        <p:grpSpPr>
          <a:xfrm>
            <a:off x="5599870" y="456385"/>
            <a:ext cx="3088369" cy="1970284"/>
            <a:chOff x="5541635" y="486653"/>
            <a:chExt cx="3430909" cy="2188814"/>
          </a:xfrm>
        </p:grpSpPr>
        <p:pic>
          <p:nvPicPr>
            <p:cNvPr id="25" name="Picture 24">
              <a:extLst>
                <a:ext uri="{FF2B5EF4-FFF2-40B4-BE49-F238E27FC236}">
                  <a16:creationId xmlns:a16="http://schemas.microsoft.com/office/drawing/2014/main" id="{82AF2FFA-2219-CE45-A931-6BA67332A4C0}"/>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6" name="Picture 2" descr="GitHub Key Features Now Free For All Users - Somag News">
              <a:extLst>
                <a:ext uri="{FF2B5EF4-FFF2-40B4-BE49-F238E27FC236}">
                  <a16:creationId xmlns:a16="http://schemas.microsoft.com/office/drawing/2014/main" id="{39E3ECCC-1601-B740-9A7D-F1EA3CD5C573}"/>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55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90023" cy="707886"/>
          </a:xfrm>
          <a:prstGeom prst="rect">
            <a:avLst/>
          </a:prstGeom>
          <a:noFill/>
        </p:spPr>
        <p:txBody>
          <a:bodyPr wrap="none" rtlCol="0">
            <a:spAutoFit/>
          </a:bodyPr>
          <a:lstStyle/>
          <a:p>
            <a:r>
              <a:rPr lang="en-US" sz="4000" dirty="0"/>
              <a:t>The WHO</a:t>
            </a:r>
          </a:p>
        </p:txBody>
      </p:sp>
    </p:spTree>
    <p:extLst>
      <p:ext uri="{BB962C8B-B14F-4D97-AF65-F5344CB8AC3E}">
        <p14:creationId xmlns:p14="http://schemas.microsoft.com/office/powerpoint/2010/main" val="271634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D4B4BD-8E75-B24B-B416-5C9A7F8853B8}"/>
              </a:ext>
            </a:extLst>
          </p:cNvPr>
          <p:cNvGrpSpPr/>
          <p:nvPr/>
        </p:nvGrpSpPr>
        <p:grpSpPr>
          <a:xfrm>
            <a:off x="649126" y="3589866"/>
            <a:ext cx="2765097" cy="2311400"/>
            <a:chOff x="1185333" y="3725332"/>
            <a:chExt cx="3190058" cy="2605215"/>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1185333" y="3725332"/>
              <a:ext cx="3190058" cy="26052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5142FB4-B11F-F94E-9184-9B9496F056EF}"/>
              </a:ext>
            </a:extLst>
          </p:cNvPr>
          <p:cNvGrpSpPr/>
          <p:nvPr/>
        </p:nvGrpSpPr>
        <p:grpSpPr>
          <a:xfrm>
            <a:off x="1418975" y="2000272"/>
            <a:ext cx="2376250" cy="1842038"/>
            <a:chOff x="1418975" y="2000272"/>
            <a:chExt cx="2376250" cy="1842038"/>
          </a:xfrm>
        </p:grpSpPr>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1977090" y="2000272"/>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1418975" y="2519084"/>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grpSp>
        <p:nvGrpSpPr>
          <p:cNvPr id="12" name="Group 11">
            <a:extLst>
              <a:ext uri="{FF2B5EF4-FFF2-40B4-BE49-F238E27FC236}">
                <a16:creationId xmlns:a16="http://schemas.microsoft.com/office/drawing/2014/main" id="{CE5E2C71-CA8F-6F43-9AFD-9954260D65C4}"/>
              </a:ext>
            </a:extLst>
          </p:cNvPr>
          <p:cNvGrpSpPr/>
          <p:nvPr/>
        </p:nvGrpSpPr>
        <p:grpSpPr>
          <a:xfrm>
            <a:off x="6064547" y="3752852"/>
            <a:ext cx="2765097" cy="2148414"/>
            <a:chOff x="1185333" y="3909036"/>
            <a:chExt cx="3190058" cy="2421511"/>
          </a:xfrm>
        </p:grpSpPr>
        <p:pic>
          <p:nvPicPr>
            <p:cNvPr id="13" name="Picture 4" descr="Single sketch open laptop Royalty Free Vector Image">
              <a:extLst>
                <a:ext uri="{FF2B5EF4-FFF2-40B4-BE49-F238E27FC236}">
                  <a16:creationId xmlns:a16="http://schemas.microsoft.com/office/drawing/2014/main" id="{62FE753F-5ABF-5748-A16C-0C59EE2B7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56" b="16359"/>
            <a:stretch/>
          </p:blipFill>
          <p:spPr bwMode="auto">
            <a:xfrm>
              <a:off x="1185333" y="3909036"/>
              <a:ext cx="3190058" cy="2421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Git Installation Along With It's Commands. | by Balson Gorai | Beginner's  Guide to Mobile Web Development | Medium">
              <a:extLst>
                <a:ext uri="{FF2B5EF4-FFF2-40B4-BE49-F238E27FC236}">
                  <a16:creationId xmlns:a16="http://schemas.microsoft.com/office/drawing/2014/main" id="{D5188034-D8D3-AE4E-85E9-3E92EF053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46B3307C-3789-4A47-B2F2-F73348EB4B81}"/>
              </a:ext>
            </a:extLst>
          </p:cNvPr>
          <p:cNvGrpSpPr/>
          <p:nvPr/>
        </p:nvGrpSpPr>
        <p:grpSpPr>
          <a:xfrm>
            <a:off x="3484178" y="174842"/>
            <a:ext cx="3088369" cy="1970284"/>
            <a:chOff x="5541635" y="486653"/>
            <a:chExt cx="3430909" cy="2188814"/>
          </a:xfrm>
        </p:grpSpPr>
        <p:pic>
          <p:nvPicPr>
            <p:cNvPr id="20" name="Picture 19">
              <a:extLst>
                <a:ext uri="{FF2B5EF4-FFF2-40B4-BE49-F238E27FC236}">
                  <a16:creationId xmlns:a16="http://schemas.microsoft.com/office/drawing/2014/main" id="{6D28C30D-B315-3847-A19F-C052AC100125}"/>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1" name="Picture 2" descr="GitHub Key Features Now Free For All Users - Somag News">
              <a:extLst>
                <a:ext uri="{FF2B5EF4-FFF2-40B4-BE49-F238E27FC236}">
                  <a16:creationId xmlns:a16="http://schemas.microsoft.com/office/drawing/2014/main" id="{25C51D5A-FDFF-C14A-BC4D-BA7BC054084A}"/>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B952DAA-48E4-BC48-968A-5E396CC5BC85}"/>
              </a:ext>
            </a:extLst>
          </p:cNvPr>
          <p:cNvGrpSpPr/>
          <p:nvPr/>
        </p:nvGrpSpPr>
        <p:grpSpPr>
          <a:xfrm>
            <a:off x="5841611" y="1967676"/>
            <a:ext cx="1761178" cy="1647706"/>
            <a:chOff x="5841611" y="1967676"/>
            <a:chExt cx="1761178" cy="1647706"/>
          </a:xfrm>
        </p:grpSpPr>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6132555">
              <a:off x="5851684" y="2072914"/>
              <a:ext cx="1532395" cy="15525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21018979">
              <a:off x="6791348" y="1967676"/>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13684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1147577" y="1843257"/>
            <a:ext cx="5608330" cy="4015497"/>
          </a:xfrm>
        </p:spPr>
        <p:txBody>
          <a:bodyPr/>
          <a:lstStyle/>
          <a:p>
            <a:endParaRPr lang="en-US" b="0" dirty="0"/>
          </a:p>
          <a:p>
            <a:r>
              <a:rPr lang="en-US" b="0" dirty="0"/>
              <a:t>C++ Basics</a:t>
            </a:r>
          </a:p>
          <a:p>
            <a:endParaRPr lang="en-US" b="0" dirty="0"/>
          </a:p>
          <a:p>
            <a:r>
              <a:rPr lang="en-US" b="0" dirty="0"/>
              <a:t>Test Driven Development Intro</a:t>
            </a:r>
          </a:p>
          <a:p>
            <a:endParaRPr lang="en-US" b="0" dirty="0"/>
          </a:p>
          <a:p>
            <a:r>
              <a:rPr lang="en-US" b="0" dirty="0"/>
              <a:t>Git and GitHub</a:t>
            </a:r>
          </a:p>
          <a:p>
            <a:pPr marL="0" indent="0">
              <a:buNone/>
            </a:pPr>
            <a:endParaRPr lang="en-US" b="0" dirty="0"/>
          </a:p>
          <a:p>
            <a:r>
              <a:rPr lang="en-US" b="0" dirty="0"/>
              <a:t>Homework</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Friday Topics</a:t>
            </a:r>
          </a:p>
        </p:txBody>
      </p:sp>
    </p:spTree>
    <p:extLst>
      <p:ext uri="{BB962C8B-B14F-4D97-AF65-F5344CB8AC3E}">
        <p14:creationId xmlns:p14="http://schemas.microsoft.com/office/powerpoint/2010/main" val="1403822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9194B-C7A3-5642-B5F8-F6E0661F011E}"/>
              </a:ext>
            </a:extLst>
          </p:cNvPr>
          <p:cNvSpPr>
            <a:spLocks noGrp="1"/>
          </p:cNvSpPr>
          <p:nvPr>
            <p:ph type="body" sz="quarter" idx="11"/>
          </p:nvPr>
        </p:nvSpPr>
        <p:spPr>
          <a:xfrm>
            <a:off x="756960" y="1798868"/>
            <a:ext cx="7073145" cy="4403535"/>
          </a:xfrm>
        </p:spPr>
        <p:txBody>
          <a:bodyPr/>
          <a:lstStyle/>
          <a:p>
            <a:pPr>
              <a:buFont typeface="Wingdings" pitchFamily="2" charset="2"/>
              <a:buChar char="q"/>
            </a:pPr>
            <a:r>
              <a:rPr lang="en-US" sz="1800" b="0" dirty="0"/>
              <a:t>Create your GitHub account</a:t>
            </a:r>
          </a:p>
          <a:p>
            <a:pPr>
              <a:buFont typeface="Wingdings" pitchFamily="2" charset="2"/>
              <a:buChar char="q"/>
            </a:pPr>
            <a:endParaRPr lang="en-US" sz="1800" b="0" dirty="0"/>
          </a:p>
          <a:p>
            <a:pPr>
              <a:buFont typeface="Wingdings" pitchFamily="2" charset="2"/>
              <a:buChar char="q"/>
            </a:pPr>
            <a:r>
              <a:rPr lang="en-US" sz="1800" b="0" dirty="0"/>
              <a:t>Join the 342A Discord channel and GitHub group</a:t>
            </a:r>
          </a:p>
          <a:p>
            <a:pPr>
              <a:buFont typeface="Wingdings" pitchFamily="2" charset="2"/>
              <a:buChar char="q"/>
            </a:pPr>
            <a:endParaRPr lang="en-US" sz="1800" b="0" dirty="0"/>
          </a:p>
          <a:p>
            <a:pPr>
              <a:buFont typeface="Wingdings" pitchFamily="2" charset="2"/>
              <a:buChar char="q"/>
            </a:pPr>
            <a:r>
              <a:rPr lang="en-US" sz="1800" b="0" dirty="0"/>
              <a:t>Install </a:t>
            </a:r>
            <a:r>
              <a:rPr lang="en-US" sz="1800" b="0" dirty="0" err="1"/>
              <a:t>CLion</a:t>
            </a:r>
            <a:endParaRPr lang="en-US" sz="1800" b="0" dirty="0"/>
          </a:p>
          <a:p>
            <a:pPr>
              <a:buFont typeface="Wingdings" pitchFamily="2" charset="2"/>
              <a:buChar char="q"/>
            </a:pPr>
            <a:endParaRPr lang="en-US" sz="1800" b="0" dirty="0"/>
          </a:p>
          <a:p>
            <a:pPr>
              <a:buFont typeface="Wingdings" pitchFamily="2" charset="2"/>
              <a:buChar char="q"/>
            </a:pPr>
            <a:r>
              <a:rPr lang="en-US" sz="1800" b="0" dirty="0"/>
              <a:t>Clone and load homework 1 code in your IDE (</a:t>
            </a:r>
            <a:r>
              <a:rPr lang="en-US" sz="1800" b="0" dirty="0" err="1"/>
              <a:t>CLion</a:t>
            </a:r>
            <a:r>
              <a:rPr lang="en-US" sz="1800" b="0" dirty="0"/>
              <a:t>)</a:t>
            </a:r>
          </a:p>
          <a:p>
            <a:pPr>
              <a:buFont typeface="Wingdings" pitchFamily="2" charset="2"/>
              <a:buChar char="q"/>
            </a:pPr>
            <a:endParaRPr lang="en-US" sz="1800" b="0" dirty="0"/>
          </a:p>
          <a:p>
            <a:pPr>
              <a:buFont typeface="Wingdings" pitchFamily="2" charset="2"/>
              <a:buChar char="q"/>
            </a:pPr>
            <a:r>
              <a:rPr lang="en-US" sz="1800" b="0" dirty="0"/>
              <a:t>Make sure homework 1 code can compile and run in your IDE</a:t>
            </a:r>
          </a:p>
          <a:p>
            <a:pPr>
              <a:buFont typeface="Wingdings" pitchFamily="2" charset="2"/>
              <a:buChar char="q"/>
            </a:pPr>
            <a:endParaRPr lang="en-US" sz="1800" b="0" dirty="0"/>
          </a:p>
          <a:p>
            <a:pPr>
              <a:buFont typeface="Wingdings" pitchFamily="2" charset="2"/>
              <a:buChar char="q"/>
            </a:pPr>
            <a:r>
              <a:rPr lang="en-US" sz="1800" b="0" dirty="0"/>
              <a:t>Create a new branch for homework 1 in IDE</a:t>
            </a:r>
          </a:p>
          <a:p>
            <a:pPr>
              <a:buFont typeface="Wingdings" pitchFamily="2" charset="2"/>
              <a:buChar char="q"/>
            </a:pPr>
            <a:endParaRPr lang="en-US" sz="1800" b="0" dirty="0"/>
          </a:p>
          <a:p>
            <a:pPr>
              <a:buFont typeface="Wingdings" pitchFamily="2" charset="2"/>
              <a:buChar char="q"/>
            </a:pPr>
            <a:r>
              <a:rPr lang="en-US" sz="1800" b="0" dirty="0"/>
              <a:t>Watch </a:t>
            </a:r>
            <a:r>
              <a:rPr lang="en-US" sz="1800" b="0" dirty="0">
                <a:hlinkClick r:id="rId2"/>
              </a:rPr>
              <a:t>this video</a:t>
            </a:r>
            <a:r>
              <a:rPr lang="en-US" sz="1800" b="0" dirty="0"/>
              <a:t> (15 min)</a:t>
            </a:r>
          </a:p>
        </p:txBody>
      </p:sp>
      <p:sp>
        <p:nvSpPr>
          <p:cNvPr id="3" name="Title 2">
            <a:extLst>
              <a:ext uri="{FF2B5EF4-FFF2-40B4-BE49-F238E27FC236}">
                <a16:creationId xmlns:a16="http://schemas.microsoft.com/office/drawing/2014/main" id="{E4B95DC5-1055-3342-8559-7B36AABDEA11}"/>
              </a:ext>
            </a:extLst>
          </p:cNvPr>
          <p:cNvSpPr>
            <a:spLocks noGrp="1"/>
          </p:cNvSpPr>
          <p:nvPr>
            <p:ph type="title"/>
          </p:nvPr>
        </p:nvSpPr>
        <p:spPr/>
        <p:txBody>
          <a:bodyPr/>
          <a:lstStyle/>
          <a:p>
            <a:r>
              <a:rPr lang="en-US" dirty="0"/>
              <a:t>Action Items (TODOs) Before Friday</a:t>
            </a:r>
          </a:p>
        </p:txBody>
      </p:sp>
      <p:pic>
        <p:nvPicPr>
          <p:cNvPr id="1028" name="Picture 4" descr="Programmer Cartoon Character Stock Illustration - Illustration of concept,  professional: 98043974">
            <a:extLst>
              <a:ext uri="{FF2B5EF4-FFF2-40B4-BE49-F238E27FC236}">
                <a16:creationId xmlns:a16="http://schemas.microsoft.com/office/drawing/2014/main" id="{DE2EE8B4-CC61-0C45-9399-8B5FF59B8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357" y="79370"/>
            <a:ext cx="2105499" cy="21054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een check mark icon in a circle 2743514 Vector Art at Vecteezy">
            <a:extLst>
              <a:ext uri="{FF2B5EF4-FFF2-40B4-BE49-F238E27FC236}">
                <a16:creationId xmlns:a16="http://schemas.microsoft.com/office/drawing/2014/main" id="{F7DC9BC0-B729-AB4F-ABF7-155506465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707" y="0"/>
            <a:ext cx="960453" cy="96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66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F58171-15D0-8A43-8F7F-AAAA94A3134C}"/>
              </a:ext>
            </a:extLst>
          </p:cNvPr>
          <p:cNvSpPr>
            <a:spLocks noGrp="1"/>
          </p:cNvSpPr>
          <p:nvPr>
            <p:ph type="body" sz="quarter" idx="11"/>
          </p:nvPr>
        </p:nvSpPr>
        <p:spPr/>
        <p:txBody>
          <a:bodyPr/>
          <a:lstStyle/>
          <a:p>
            <a:r>
              <a:rPr lang="en-US" dirty="0"/>
              <a:t>Code tonight will be provided after class</a:t>
            </a:r>
          </a:p>
          <a:p>
            <a:r>
              <a:rPr lang="en-US" dirty="0"/>
              <a:t> </a:t>
            </a:r>
          </a:p>
        </p:txBody>
      </p:sp>
      <p:sp>
        <p:nvSpPr>
          <p:cNvPr id="3" name="Title 2">
            <a:extLst>
              <a:ext uri="{FF2B5EF4-FFF2-40B4-BE49-F238E27FC236}">
                <a16:creationId xmlns:a16="http://schemas.microsoft.com/office/drawing/2014/main" id="{3E977C57-32AF-DF4F-B91D-79FDF93616C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76283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rogrammer at work sketch for your design Vector Image">
            <a:extLst>
              <a:ext uri="{FF2B5EF4-FFF2-40B4-BE49-F238E27FC236}">
                <a16:creationId xmlns:a16="http://schemas.microsoft.com/office/drawing/2014/main" id="{193063F4-DF57-2040-959D-7B316B7B5C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89"/>
          <a:stretch/>
        </p:blipFill>
        <p:spPr bwMode="auto">
          <a:xfrm>
            <a:off x="3965640" y="2443659"/>
            <a:ext cx="1398734" cy="1496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8708EC-B232-4A49-89E7-C087355FE555}"/>
              </a:ext>
            </a:extLst>
          </p:cNvPr>
          <p:cNvSpPr/>
          <p:nvPr/>
        </p:nvSpPr>
        <p:spPr>
          <a:xfrm>
            <a:off x="873464" y="808107"/>
            <a:ext cx="1106256" cy="523220"/>
          </a:xfrm>
          <a:prstGeom prst="rect">
            <a:avLst/>
          </a:prstGeom>
        </p:spPr>
        <p:txBody>
          <a:bodyPr wrap="square">
            <a:spAutoFit/>
          </a:bodyPr>
          <a:lstStyle/>
          <a:p>
            <a:r>
              <a:rPr lang="en-US" sz="2800" dirty="0"/>
              <a:t>Demo</a:t>
            </a:r>
          </a:p>
        </p:txBody>
      </p:sp>
    </p:spTree>
    <p:extLst>
      <p:ext uri="{BB962C8B-B14F-4D97-AF65-F5344CB8AC3E}">
        <p14:creationId xmlns:p14="http://schemas.microsoft.com/office/powerpoint/2010/main" val="130942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476448" y="1523661"/>
            <a:ext cx="7707938" cy="4492312"/>
          </a:xfrm>
        </p:spPr>
        <p:txBody>
          <a:bodyPr/>
          <a:lstStyle/>
          <a:p>
            <a:endParaRPr lang="en-US" b="0" dirty="0"/>
          </a:p>
          <a:p>
            <a:r>
              <a:rPr lang="en-US" b="0" dirty="0"/>
              <a:t>C++ Basics</a:t>
            </a:r>
          </a:p>
          <a:p>
            <a:endParaRPr lang="en-US" b="0" dirty="0"/>
          </a:p>
          <a:p>
            <a:r>
              <a:rPr lang="en-US" b="0" dirty="0"/>
              <a:t>Debugging</a:t>
            </a:r>
          </a:p>
          <a:p>
            <a:endParaRPr lang="en-US" b="0" dirty="0"/>
          </a:p>
          <a:p>
            <a:r>
              <a:rPr lang="en-US" b="0" dirty="0"/>
              <a:t>Test Driven Development Intro (Next Wednesday)</a:t>
            </a:r>
          </a:p>
          <a:p>
            <a:pPr marL="0" indent="0">
              <a:buNone/>
            </a:pPr>
            <a:endParaRPr lang="en-US" b="0" dirty="0"/>
          </a:p>
          <a:p>
            <a:r>
              <a:rPr lang="en-US" b="0" dirty="0"/>
              <a:t>Homework (the coding part)</a:t>
            </a:r>
          </a:p>
          <a:p>
            <a:pPr lvl="1"/>
            <a:endParaRPr lang="en-US" b="0" dirty="0"/>
          </a:p>
          <a:p>
            <a:pPr lvl="1"/>
            <a:r>
              <a:rPr lang="en-US" b="0" dirty="0"/>
              <a:t>Submission will be discussed next Wednesday</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Today</a:t>
            </a:r>
          </a:p>
        </p:txBody>
      </p:sp>
    </p:spTree>
    <p:extLst>
      <p:ext uri="{BB962C8B-B14F-4D97-AF65-F5344CB8AC3E}">
        <p14:creationId xmlns:p14="http://schemas.microsoft.com/office/powerpoint/2010/main" val="270013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D0E45-5A6E-194D-A752-308FF4D7577A}"/>
              </a:ext>
            </a:extLst>
          </p:cNvPr>
          <p:cNvSpPr>
            <a:spLocks noGrp="1"/>
          </p:cNvSpPr>
          <p:nvPr>
            <p:ph type="title"/>
          </p:nvPr>
        </p:nvSpPr>
        <p:spPr/>
        <p:txBody>
          <a:bodyPr/>
          <a:lstStyle/>
          <a:p>
            <a:r>
              <a:rPr lang="en-US" dirty="0"/>
              <a:t>C++ Basics</a:t>
            </a:r>
          </a:p>
        </p:txBody>
      </p:sp>
      <p:grpSp>
        <p:nvGrpSpPr>
          <p:cNvPr id="2" name="Group 1">
            <a:extLst>
              <a:ext uri="{FF2B5EF4-FFF2-40B4-BE49-F238E27FC236}">
                <a16:creationId xmlns:a16="http://schemas.microsoft.com/office/drawing/2014/main" id="{B212022E-40BA-834E-B70F-0886C19D4ABA}"/>
              </a:ext>
            </a:extLst>
          </p:cNvPr>
          <p:cNvGrpSpPr/>
          <p:nvPr/>
        </p:nvGrpSpPr>
        <p:grpSpPr>
          <a:xfrm>
            <a:off x="1287263" y="1664126"/>
            <a:ext cx="7230283" cy="4822363"/>
            <a:chOff x="1287263" y="1664126"/>
            <a:chExt cx="7230283" cy="4822363"/>
          </a:xfrm>
        </p:grpSpPr>
        <p:pic>
          <p:nvPicPr>
            <p:cNvPr id="4" name="Picture 3">
              <a:extLst>
                <a:ext uri="{FF2B5EF4-FFF2-40B4-BE49-F238E27FC236}">
                  <a16:creationId xmlns:a16="http://schemas.microsoft.com/office/drawing/2014/main" id="{5518E798-9CC0-AE4B-B3E8-29F799C1C687}"/>
                </a:ext>
              </a:extLst>
            </p:cNvPr>
            <p:cNvPicPr>
              <a:picLocks noChangeAspect="1"/>
            </p:cNvPicPr>
            <p:nvPr/>
          </p:nvPicPr>
          <p:blipFill>
            <a:blip r:embed="rId2"/>
            <a:stretch>
              <a:fillRect/>
            </a:stretch>
          </p:blipFill>
          <p:spPr>
            <a:xfrm>
              <a:off x="1287263" y="1687856"/>
              <a:ext cx="2733162" cy="479863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A7DA140-ADC4-1A4D-9910-AB8E95688058}"/>
                </a:ext>
              </a:extLst>
            </p:cNvPr>
            <p:cNvSpPr txBox="1"/>
            <p:nvPr/>
          </p:nvSpPr>
          <p:spPr>
            <a:xfrm>
              <a:off x="7367679" y="4693199"/>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pic>
          <p:nvPicPr>
            <p:cNvPr id="7" name="Picture 6">
              <a:extLst>
                <a:ext uri="{FF2B5EF4-FFF2-40B4-BE49-F238E27FC236}">
                  <a16:creationId xmlns:a16="http://schemas.microsoft.com/office/drawing/2014/main" id="{881D0E71-E9C1-224F-809E-B1C34212642A}"/>
                </a:ext>
              </a:extLst>
            </p:cNvPr>
            <p:cNvPicPr>
              <a:picLocks noChangeAspect="1"/>
            </p:cNvPicPr>
            <p:nvPr/>
          </p:nvPicPr>
          <p:blipFill>
            <a:blip r:embed="rId4"/>
            <a:stretch>
              <a:fillRect/>
            </a:stretch>
          </p:blipFill>
          <p:spPr>
            <a:xfrm>
              <a:off x="5248553" y="1664126"/>
              <a:ext cx="3268993" cy="2454244"/>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04822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7CDA11-1715-9D46-B441-ADA96B046510}"/>
              </a:ext>
            </a:extLst>
          </p:cNvPr>
          <p:cNvSpPr>
            <a:spLocks noGrp="1"/>
          </p:cNvSpPr>
          <p:nvPr>
            <p:ph type="body" sz="quarter" idx="11"/>
          </p:nvPr>
        </p:nvSpPr>
        <p:spPr>
          <a:xfrm>
            <a:off x="529713" y="1650233"/>
            <a:ext cx="3042683" cy="3379979"/>
          </a:xfrm>
        </p:spPr>
        <p:txBody>
          <a:bodyPr/>
          <a:lstStyle/>
          <a:p>
            <a:r>
              <a:rPr lang="en-US" sz="2000" b="0" dirty="0"/>
              <a:t>Breakpoint</a:t>
            </a:r>
          </a:p>
          <a:p>
            <a:endParaRPr lang="en-US" sz="2000" b="0" dirty="0"/>
          </a:p>
          <a:p>
            <a:r>
              <a:rPr lang="en-US" sz="2000" b="0" dirty="0"/>
              <a:t>Step in</a:t>
            </a:r>
          </a:p>
          <a:p>
            <a:endParaRPr lang="en-US" sz="2000" b="0" dirty="0"/>
          </a:p>
          <a:p>
            <a:r>
              <a:rPr lang="en-US" sz="2000" b="0" dirty="0"/>
              <a:t>Step over</a:t>
            </a:r>
          </a:p>
          <a:p>
            <a:endParaRPr lang="en-US" sz="2000" b="0" dirty="0"/>
          </a:p>
          <a:p>
            <a:r>
              <a:rPr lang="en-US" sz="2000" b="0" dirty="0"/>
              <a:t>Read Variable</a:t>
            </a:r>
          </a:p>
        </p:txBody>
      </p:sp>
      <p:sp>
        <p:nvSpPr>
          <p:cNvPr id="3" name="Title 2">
            <a:extLst>
              <a:ext uri="{FF2B5EF4-FFF2-40B4-BE49-F238E27FC236}">
                <a16:creationId xmlns:a16="http://schemas.microsoft.com/office/drawing/2014/main" id="{24236042-38CB-E946-A9A9-A5B553FE2107}"/>
              </a:ext>
            </a:extLst>
          </p:cNvPr>
          <p:cNvSpPr>
            <a:spLocks noGrp="1"/>
          </p:cNvSpPr>
          <p:nvPr>
            <p:ph type="title"/>
          </p:nvPr>
        </p:nvSpPr>
        <p:spPr/>
        <p:txBody>
          <a:bodyPr/>
          <a:lstStyle/>
          <a:p>
            <a:r>
              <a:rPr lang="en-US" dirty="0"/>
              <a:t>Debugging</a:t>
            </a:r>
          </a:p>
        </p:txBody>
      </p:sp>
      <p:pic>
        <p:nvPicPr>
          <p:cNvPr id="4" name="Picture 3">
            <a:extLst>
              <a:ext uri="{FF2B5EF4-FFF2-40B4-BE49-F238E27FC236}">
                <a16:creationId xmlns:a16="http://schemas.microsoft.com/office/drawing/2014/main" id="{D1D627A1-11D1-974E-87E3-FF285FB286CD}"/>
              </a:ext>
            </a:extLst>
          </p:cNvPr>
          <p:cNvPicPr>
            <a:picLocks noChangeAspect="1"/>
          </p:cNvPicPr>
          <p:nvPr/>
        </p:nvPicPr>
        <p:blipFill>
          <a:blip r:embed="rId2"/>
          <a:stretch>
            <a:fillRect/>
          </a:stretch>
        </p:blipFill>
        <p:spPr>
          <a:xfrm>
            <a:off x="5104660" y="122936"/>
            <a:ext cx="3750855" cy="216977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E59D0CA-3CC5-6A49-9B5E-9DEAA54207E2}"/>
              </a:ext>
            </a:extLst>
          </p:cNvPr>
          <p:cNvPicPr>
            <a:picLocks noChangeAspect="1"/>
          </p:cNvPicPr>
          <p:nvPr/>
        </p:nvPicPr>
        <p:blipFill>
          <a:blip r:embed="rId3"/>
          <a:stretch>
            <a:fillRect/>
          </a:stretch>
        </p:blipFill>
        <p:spPr>
          <a:xfrm>
            <a:off x="2920754" y="2682940"/>
            <a:ext cx="5934762" cy="3868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677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Data</a:t>
            </a:r>
          </a:p>
        </p:txBody>
      </p:sp>
      <p:pic>
        <p:nvPicPr>
          <p:cNvPr id="6" name="Picture 5">
            <a:extLst>
              <a:ext uri="{FF2B5EF4-FFF2-40B4-BE49-F238E27FC236}">
                <a16:creationId xmlns:a16="http://schemas.microsoft.com/office/drawing/2014/main" id="{A9D0431D-3480-6F47-82CA-A008A05B3E2E}"/>
              </a:ext>
            </a:extLst>
          </p:cNvPr>
          <p:cNvPicPr>
            <a:picLocks noChangeAspect="1"/>
          </p:cNvPicPr>
          <p:nvPr/>
        </p:nvPicPr>
        <p:blipFill rotWithShape="1">
          <a:blip r:embed="rId2"/>
          <a:srcRect l="826" r="1"/>
          <a:stretch/>
        </p:blipFill>
        <p:spPr>
          <a:xfrm>
            <a:off x="277160" y="2607966"/>
            <a:ext cx="7989984" cy="38229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C4D38DA-E11A-D54F-824D-FE5407FBEE3F}"/>
              </a:ext>
            </a:extLst>
          </p:cNvPr>
          <p:cNvSpPr txBox="1"/>
          <p:nvPr/>
        </p:nvSpPr>
        <p:spPr>
          <a:xfrm>
            <a:off x="605227" y="1819922"/>
            <a:ext cx="1055097" cy="707886"/>
          </a:xfrm>
          <a:prstGeom prst="rect">
            <a:avLst/>
          </a:prstGeom>
          <a:noFill/>
        </p:spPr>
        <p:txBody>
          <a:bodyPr wrap="none" rtlCol="0">
            <a:spAutoFit/>
          </a:bodyPr>
          <a:lstStyle/>
          <a:p>
            <a:r>
              <a:rPr lang="en-US" sz="4000" dirty="0"/>
              <a:t>Java</a:t>
            </a:r>
          </a:p>
        </p:txBody>
      </p:sp>
      <p:pic>
        <p:nvPicPr>
          <p:cNvPr id="8" name="Picture 7">
            <a:extLst>
              <a:ext uri="{FF2B5EF4-FFF2-40B4-BE49-F238E27FC236}">
                <a16:creationId xmlns:a16="http://schemas.microsoft.com/office/drawing/2014/main" id="{34BCE956-123D-5848-ABE1-FB2C5C5239EB}"/>
              </a:ext>
            </a:extLst>
          </p:cNvPr>
          <p:cNvPicPr>
            <a:picLocks noChangeAspect="1"/>
          </p:cNvPicPr>
          <p:nvPr/>
        </p:nvPicPr>
        <p:blipFill rotWithShape="1">
          <a:blip r:embed="rId3"/>
          <a:srcRect r="4010"/>
          <a:stretch/>
        </p:blipFill>
        <p:spPr>
          <a:xfrm>
            <a:off x="277160" y="4457366"/>
            <a:ext cx="8589680" cy="38229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0349360-E5A4-564B-8868-8B962F9B6666}"/>
              </a:ext>
            </a:extLst>
          </p:cNvPr>
          <p:cNvSpPr txBox="1"/>
          <p:nvPr/>
        </p:nvSpPr>
        <p:spPr>
          <a:xfrm>
            <a:off x="605226" y="3772265"/>
            <a:ext cx="972317" cy="707886"/>
          </a:xfrm>
          <a:prstGeom prst="rect">
            <a:avLst/>
          </a:prstGeom>
          <a:noFill/>
        </p:spPr>
        <p:txBody>
          <a:bodyPr wrap="none" rtlCol="0">
            <a:spAutoFit/>
          </a:bodyPr>
          <a:lstStyle/>
          <a:p>
            <a:r>
              <a:rPr lang="en-US" sz="4000" dirty="0"/>
              <a:t>C++</a:t>
            </a:r>
          </a:p>
        </p:txBody>
      </p:sp>
      <p:sp>
        <p:nvSpPr>
          <p:cNvPr id="10" name="Rectangle 9">
            <a:extLst>
              <a:ext uri="{FF2B5EF4-FFF2-40B4-BE49-F238E27FC236}">
                <a16:creationId xmlns:a16="http://schemas.microsoft.com/office/drawing/2014/main" id="{9677A9E4-EFB7-6048-9B2C-28F193047393}"/>
              </a:ext>
            </a:extLst>
          </p:cNvPr>
          <p:cNvSpPr/>
          <p:nvPr/>
        </p:nvSpPr>
        <p:spPr>
          <a:xfrm>
            <a:off x="4272152" y="2341913"/>
            <a:ext cx="1521755" cy="914400"/>
          </a:xfrm>
          <a:prstGeom prst="rect">
            <a:avLst/>
          </a:prstGeom>
          <a:noFill/>
          <a:ln w="254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62A316-AEAE-B245-945B-C88F322402D1}"/>
              </a:ext>
            </a:extLst>
          </p:cNvPr>
          <p:cNvSpPr/>
          <p:nvPr/>
        </p:nvSpPr>
        <p:spPr>
          <a:xfrm>
            <a:off x="4161432" y="4180191"/>
            <a:ext cx="1521755" cy="914400"/>
          </a:xfrm>
          <a:prstGeom prst="rect">
            <a:avLst/>
          </a:prstGeom>
          <a:noFill/>
          <a:ln w="254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Memory</a:t>
            </a:r>
          </a:p>
        </p:txBody>
      </p:sp>
      <p:pic>
        <p:nvPicPr>
          <p:cNvPr id="2054" name="Picture 6" descr="Premium Vector | Mailbox sketch hand draw illustration">
            <a:extLst>
              <a:ext uri="{FF2B5EF4-FFF2-40B4-BE49-F238E27FC236}">
                <a16:creationId xmlns:a16="http://schemas.microsoft.com/office/drawing/2014/main" id="{CDE6BE06-DDE1-2249-9BD1-F33FB63D0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182" y="1408849"/>
            <a:ext cx="355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C2FD5C-C543-2C43-8112-CB78B2CC9329}"/>
              </a:ext>
            </a:extLst>
          </p:cNvPr>
          <p:cNvSpPr txBox="1"/>
          <p:nvPr/>
        </p:nvSpPr>
        <p:spPr>
          <a:xfrm>
            <a:off x="7210623" y="1363509"/>
            <a:ext cx="1893467" cy="369332"/>
          </a:xfrm>
          <a:prstGeom prst="rect">
            <a:avLst/>
          </a:prstGeom>
          <a:noFill/>
        </p:spPr>
        <p:txBody>
          <a:bodyPr wrap="none" rtlCol="0">
            <a:spAutoFit/>
          </a:bodyPr>
          <a:lstStyle/>
          <a:p>
            <a:r>
              <a:rPr lang="en-US" i="1" dirty="0">
                <a:solidFill>
                  <a:srgbClr val="7030A0"/>
                </a:solidFill>
                <a:latin typeface="+mj-lt"/>
              </a:rPr>
              <a:t>Memory (Storage)</a:t>
            </a:r>
          </a:p>
        </p:txBody>
      </p:sp>
      <p:sp>
        <p:nvSpPr>
          <p:cNvPr id="17" name="TextBox 16">
            <a:extLst>
              <a:ext uri="{FF2B5EF4-FFF2-40B4-BE49-F238E27FC236}">
                <a16:creationId xmlns:a16="http://schemas.microsoft.com/office/drawing/2014/main" id="{A6422A46-87FA-DA48-8325-CD7F3AF35464}"/>
              </a:ext>
            </a:extLst>
          </p:cNvPr>
          <p:cNvSpPr txBox="1"/>
          <p:nvPr/>
        </p:nvSpPr>
        <p:spPr>
          <a:xfrm>
            <a:off x="5192838" y="1408849"/>
            <a:ext cx="638380" cy="369332"/>
          </a:xfrm>
          <a:prstGeom prst="rect">
            <a:avLst/>
          </a:prstGeom>
          <a:noFill/>
        </p:spPr>
        <p:txBody>
          <a:bodyPr wrap="none" rtlCol="0">
            <a:spAutoFit/>
          </a:bodyPr>
          <a:lstStyle/>
          <a:p>
            <a:r>
              <a:rPr lang="en-US" i="1" dirty="0">
                <a:solidFill>
                  <a:srgbClr val="7030A0"/>
                </a:solidFill>
                <a:latin typeface="+mj-lt"/>
              </a:rPr>
              <a:t>Data</a:t>
            </a:r>
          </a:p>
        </p:txBody>
      </p:sp>
      <p:pic>
        <p:nvPicPr>
          <p:cNvPr id="16" name="Picture 6" descr="Premium Vector | Mailbox sketch hand draw illustration">
            <a:extLst>
              <a:ext uri="{FF2B5EF4-FFF2-40B4-BE49-F238E27FC236}">
                <a16:creationId xmlns:a16="http://schemas.microsoft.com/office/drawing/2014/main" id="{FDCB6D18-AE24-6249-9B1C-BC2CA5771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756" y="3568797"/>
            <a:ext cx="574518" cy="36933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0A7CF19D-2E6C-FC4D-8E4D-C30B3B92CAD3}"/>
              </a:ext>
            </a:extLst>
          </p:cNvPr>
          <p:cNvGrpSpPr/>
          <p:nvPr/>
        </p:nvGrpSpPr>
        <p:grpSpPr>
          <a:xfrm>
            <a:off x="3893756" y="3938129"/>
            <a:ext cx="574518" cy="2130380"/>
            <a:chOff x="3468707" y="3347791"/>
            <a:chExt cx="574518" cy="2130380"/>
          </a:xfrm>
        </p:grpSpPr>
        <p:pic>
          <p:nvPicPr>
            <p:cNvPr id="20" name="Picture 6" descr="Premium Vector | Mailbox sketch hand draw illustration">
              <a:extLst>
                <a:ext uri="{FF2B5EF4-FFF2-40B4-BE49-F238E27FC236}">
                  <a16:creationId xmlns:a16="http://schemas.microsoft.com/office/drawing/2014/main" id="{B4CB5EAD-6C5F-914D-B274-5773FCFCA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3347791"/>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Premium Vector | Mailbox sketch hand draw illustration">
              <a:extLst>
                <a:ext uri="{FF2B5EF4-FFF2-40B4-BE49-F238E27FC236}">
                  <a16:creationId xmlns:a16="http://schemas.microsoft.com/office/drawing/2014/main" id="{BD91BEE4-98DF-F943-B67B-BB2F837DC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3673136"/>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Premium Vector | Mailbox sketch hand draw illustration">
              <a:extLst>
                <a:ext uri="{FF2B5EF4-FFF2-40B4-BE49-F238E27FC236}">
                  <a16:creationId xmlns:a16="http://schemas.microsoft.com/office/drawing/2014/main" id="{75C70FD8-1FC1-1D4C-B65A-69B3BEF3D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042468"/>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remium Vector | Mailbox sketch hand draw illustration">
              <a:extLst>
                <a:ext uri="{FF2B5EF4-FFF2-40B4-BE49-F238E27FC236}">
                  <a16:creationId xmlns:a16="http://schemas.microsoft.com/office/drawing/2014/main" id="{9EDBAB92-BC3D-D84F-A93F-996594852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408743"/>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Premium Vector | Mailbox sketch hand draw illustration">
              <a:extLst>
                <a:ext uri="{FF2B5EF4-FFF2-40B4-BE49-F238E27FC236}">
                  <a16:creationId xmlns:a16="http://schemas.microsoft.com/office/drawing/2014/main" id="{F5B40BDD-CEA7-F94D-8B96-34609053F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778075"/>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Premium Vector | Mailbox sketch hand draw illustration">
              <a:extLst>
                <a:ext uri="{FF2B5EF4-FFF2-40B4-BE49-F238E27FC236}">
                  <a16:creationId xmlns:a16="http://schemas.microsoft.com/office/drawing/2014/main" id="{7B0B4490-9434-A44E-932A-692D8B611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5108838"/>
              <a:ext cx="574518" cy="369333"/>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6" descr="Premium Vector | Mailbox sketch hand draw illustration">
            <a:extLst>
              <a:ext uri="{FF2B5EF4-FFF2-40B4-BE49-F238E27FC236}">
                <a16:creationId xmlns:a16="http://schemas.microsoft.com/office/drawing/2014/main" id="{EB7542E1-60F1-4A45-9602-4366E2A23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756" y="3215647"/>
            <a:ext cx="574518" cy="36933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62D327C-22A3-234F-B776-CA12636A9823}"/>
              </a:ext>
            </a:extLst>
          </p:cNvPr>
          <p:cNvSpPr txBox="1"/>
          <p:nvPr/>
        </p:nvSpPr>
        <p:spPr>
          <a:xfrm>
            <a:off x="6418532" y="3568797"/>
            <a:ext cx="1768048" cy="369332"/>
          </a:xfrm>
          <a:prstGeom prst="rect">
            <a:avLst/>
          </a:prstGeom>
          <a:noFill/>
        </p:spPr>
        <p:txBody>
          <a:bodyPr wrap="none" rtlCol="0">
            <a:spAutoFit/>
          </a:bodyPr>
          <a:lstStyle/>
          <a:p>
            <a:r>
              <a:rPr lang="en-US" i="1" dirty="0">
                <a:solidFill>
                  <a:srgbClr val="7030A0"/>
                </a:solidFill>
                <a:latin typeface="+mj-lt"/>
              </a:rPr>
              <a:t>Memory Address</a:t>
            </a:r>
          </a:p>
        </p:txBody>
      </p:sp>
      <p:grpSp>
        <p:nvGrpSpPr>
          <p:cNvPr id="34" name="Group 33">
            <a:extLst>
              <a:ext uri="{FF2B5EF4-FFF2-40B4-BE49-F238E27FC236}">
                <a16:creationId xmlns:a16="http://schemas.microsoft.com/office/drawing/2014/main" id="{116E3E95-3297-B845-97A2-5230823B249B}"/>
              </a:ext>
            </a:extLst>
          </p:cNvPr>
          <p:cNvGrpSpPr/>
          <p:nvPr/>
        </p:nvGrpSpPr>
        <p:grpSpPr>
          <a:xfrm>
            <a:off x="572761" y="2174477"/>
            <a:ext cx="3252435" cy="3822361"/>
            <a:chOff x="306619" y="2021846"/>
            <a:chExt cx="3252435" cy="3822361"/>
          </a:xfrm>
        </p:grpSpPr>
        <p:sp>
          <p:nvSpPr>
            <p:cNvPr id="18" name="TextBox 17">
              <a:extLst>
                <a:ext uri="{FF2B5EF4-FFF2-40B4-BE49-F238E27FC236}">
                  <a16:creationId xmlns:a16="http://schemas.microsoft.com/office/drawing/2014/main" id="{428A06F1-3F8E-CC43-952C-BFEDAFA66DF0}"/>
                </a:ext>
              </a:extLst>
            </p:cNvPr>
            <p:cNvSpPr txBox="1"/>
            <p:nvPr/>
          </p:nvSpPr>
          <p:spPr>
            <a:xfrm>
              <a:off x="306619" y="2021846"/>
              <a:ext cx="2580899" cy="461665"/>
            </a:xfrm>
            <a:prstGeom prst="rect">
              <a:avLst/>
            </a:prstGeom>
            <a:noFill/>
          </p:spPr>
          <p:txBody>
            <a:bodyPr wrap="none" rtlCol="0">
              <a:spAutoFit/>
            </a:bodyPr>
            <a:lstStyle/>
            <a:p>
              <a:r>
                <a:rPr lang="en-US" sz="2400" dirty="0"/>
                <a:t>Computer Memory</a:t>
              </a:r>
            </a:p>
          </p:txBody>
        </p:sp>
        <p:grpSp>
          <p:nvGrpSpPr>
            <p:cNvPr id="14" name="Group 13">
              <a:extLst>
                <a:ext uri="{FF2B5EF4-FFF2-40B4-BE49-F238E27FC236}">
                  <a16:creationId xmlns:a16="http://schemas.microsoft.com/office/drawing/2014/main" id="{BAE8BF9D-A9DC-7444-8474-AE2C4E30AFEB}"/>
                </a:ext>
              </a:extLst>
            </p:cNvPr>
            <p:cNvGrpSpPr/>
            <p:nvPr/>
          </p:nvGrpSpPr>
          <p:grpSpPr>
            <a:xfrm>
              <a:off x="1091061" y="3072156"/>
              <a:ext cx="2467993" cy="2772051"/>
              <a:chOff x="1091061" y="3072156"/>
              <a:chExt cx="2467993" cy="2772051"/>
            </a:xfrm>
          </p:grpSpPr>
          <p:sp>
            <p:nvSpPr>
              <p:cNvPr id="4" name="Rectangle 3">
                <a:extLst>
                  <a:ext uri="{FF2B5EF4-FFF2-40B4-BE49-F238E27FC236}">
                    <a16:creationId xmlns:a16="http://schemas.microsoft.com/office/drawing/2014/main" id="{3FF8A3CB-E645-9B41-8DB6-B7A3B6DBDB99}"/>
                  </a:ext>
                </a:extLst>
              </p:cNvPr>
              <p:cNvSpPr/>
              <p:nvPr/>
            </p:nvSpPr>
            <p:spPr>
              <a:xfrm>
                <a:off x="1091061" y="3072156"/>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0A6ECB-9933-F247-A917-3A63FAF27803}"/>
                  </a:ext>
                </a:extLst>
              </p:cNvPr>
              <p:cNvSpPr/>
              <p:nvPr/>
            </p:nvSpPr>
            <p:spPr>
              <a:xfrm>
                <a:off x="1091061" y="3418385"/>
                <a:ext cx="2467993" cy="346229"/>
              </a:xfrm>
              <a:prstGeom prst="rect">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6" name="Rectangle 5">
                <a:extLst>
                  <a:ext uri="{FF2B5EF4-FFF2-40B4-BE49-F238E27FC236}">
                    <a16:creationId xmlns:a16="http://schemas.microsoft.com/office/drawing/2014/main" id="{4AE097A6-2F81-F641-B44B-995EF25323B9}"/>
                  </a:ext>
                </a:extLst>
              </p:cNvPr>
              <p:cNvSpPr/>
              <p:nvPr/>
            </p:nvSpPr>
            <p:spPr>
              <a:xfrm>
                <a:off x="1091061" y="3764614"/>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1091061" y="4110843"/>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1091061" y="4459291"/>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1091061" y="4805520"/>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1091061" y="5151749"/>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1091061" y="5497978"/>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2014780" y="3416166"/>
                <a:ext cx="620554" cy="369332"/>
              </a:xfrm>
              <a:prstGeom prst="rect">
                <a:avLst/>
              </a:prstGeom>
              <a:noFill/>
            </p:spPr>
            <p:txBody>
              <a:bodyPr wrap="none" rtlCol="0">
                <a:spAutoFit/>
              </a:bodyPr>
              <a:lstStyle/>
              <a:p>
                <a:r>
                  <a:rPr lang="en-US" dirty="0">
                    <a:solidFill>
                      <a:schemeClr val="bg2"/>
                    </a:solidFill>
                  </a:rPr>
                  <a:t>Data</a:t>
                </a:r>
              </a:p>
            </p:txBody>
          </p:sp>
        </p:grpSp>
      </p:grpSp>
      <p:grpSp>
        <p:nvGrpSpPr>
          <p:cNvPr id="15" name="Group 14">
            <a:extLst>
              <a:ext uri="{FF2B5EF4-FFF2-40B4-BE49-F238E27FC236}">
                <a16:creationId xmlns:a16="http://schemas.microsoft.com/office/drawing/2014/main" id="{6A9E1F0C-1ABF-B740-9956-ACD652141FDC}"/>
              </a:ext>
            </a:extLst>
          </p:cNvPr>
          <p:cNvGrpSpPr/>
          <p:nvPr/>
        </p:nvGrpSpPr>
        <p:grpSpPr>
          <a:xfrm>
            <a:off x="817196" y="3203390"/>
            <a:ext cx="448138" cy="2379254"/>
            <a:chOff x="551054" y="3050759"/>
            <a:chExt cx="448138"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301686" cy="369332"/>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7597" y="3404120"/>
              <a:ext cx="301686" cy="369332"/>
            </a:xfrm>
            <a:prstGeom prst="rect">
              <a:avLst/>
            </a:prstGeom>
            <a:noFill/>
          </p:spPr>
          <p:txBody>
            <a:bodyPr wrap="none" rtlCol="0">
              <a:spAutoFit/>
            </a:bodyPr>
            <a:lstStyle/>
            <a:p>
              <a:r>
                <a:rPr lang="en-US" dirty="0"/>
                <a:t>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551054" y="4110843"/>
              <a:ext cx="418704" cy="369332"/>
            </a:xfrm>
            <a:prstGeom prst="rect">
              <a:avLst/>
            </a:prstGeom>
            <a:noFill/>
          </p:spPr>
          <p:txBody>
            <a:bodyPr wrap="none" rtlCol="0">
              <a:spAutoFit/>
            </a:bodyPr>
            <a:lstStyle/>
            <a:p>
              <a:r>
                <a:rPr lang="en-US" dirty="0"/>
                <a:t>32</a:t>
              </a:r>
            </a:p>
          </p:txBody>
        </p:sp>
        <p:sp>
          <p:nvSpPr>
            <p:cNvPr id="31" name="TextBox 30">
              <a:extLst>
                <a:ext uri="{FF2B5EF4-FFF2-40B4-BE49-F238E27FC236}">
                  <a16:creationId xmlns:a16="http://schemas.microsoft.com/office/drawing/2014/main" id="{FA4F18B7-0AED-D541-8888-FBDEF09D617B}"/>
                </a:ext>
              </a:extLst>
            </p:cNvPr>
            <p:cNvSpPr txBox="1"/>
            <p:nvPr/>
          </p:nvSpPr>
          <p:spPr>
            <a:xfrm>
              <a:off x="577596" y="3757481"/>
              <a:ext cx="418704" cy="369332"/>
            </a:xfrm>
            <a:prstGeom prst="rect">
              <a:avLst/>
            </a:prstGeom>
            <a:noFill/>
          </p:spPr>
          <p:txBody>
            <a:bodyPr wrap="none" rtlCol="0">
              <a:spAutoFit/>
            </a:bodyPr>
            <a:lstStyle/>
            <a:p>
              <a:r>
                <a:rPr lang="en-US" dirty="0"/>
                <a:t>16</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Tree>
    <p:extLst>
      <p:ext uri="{BB962C8B-B14F-4D97-AF65-F5344CB8AC3E}">
        <p14:creationId xmlns:p14="http://schemas.microsoft.com/office/powerpoint/2010/main" val="342052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63FE5-CCBD-FC44-A473-769802C4C1AA}"/>
              </a:ext>
            </a:extLst>
          </p:cNvPr>
          <p:cNvSpPr>
            <a:spLocks noGrp="1"/>
          </p:cNvSpPr>
          <p:nvPr>
            <p:ph type="body" sz="quarter" idx="11"/>
          </p:nvPr>
        </p:nvSpPr>
        <p:spPr>
          <a:xfrm>
            <a:off x="659305" y="1990786"/>
            <a:ext cx="5270100" cy="4356747"/>
          </a:xfrm>
        </p:spPr>
        <p:txBody>
          <a:bodyPr/>
          <a:lstStyle/>
          <a:p>
            <a:r>
              <a:rPr lang="en-US" b="0" dirty="0"/>
              <a:t>Peng Du </a:t>
            </a:r>
          </a:p>
          <a:p>
            <a:endParaRPr lang="en-US" b="0" dirty="0"/>
          </a:p>
          <a:p>
            <a:pPr lvl="1"/>
            <a:r>
              <a:rPr lang="en-US" b="0" dirty="0">
                <a:solidFill>
                  <a:schemeClr val="bg2">
                    <a:lumMod val="85000"/>
                  </a:schemeClr>
                </a:solidFill>
              </a:rPr>
              <a:t>High performance computing</a:t>
            </a:r>
          </a:p>
          <a:p>
            <a:pPr lvl="2"/>
            <a:r>
              <a:rPr lang="en-US" b="0" dirty="0">
                <a:solidFill>
                  <a:schemeClr val="bg2">
                    <a:lumMod val="85000"/>
                  </a:schemeClr>
                </a:solidFill>
              </a:rPr>
              <a:t>Matrix stuff, Matrix Factorization, </a:t>
            </a:r>
            <a:r>
              <a:rPr lang="en-US" b="0" dirty="0" err="1">
                <a:solidFill>
                  <a:schemeClr val="bg2">
                    <a:lumMod val="85000"/>
                  </a:schemeClr>
                </a:solidFill>
              </a:rPr>
              <a:t>etc</a:t>
            </a:r>
            <a:endParaRPr lang="en-US" b="0" dirty="0">
              <a:solidFill>
                <a:schemeClr val="bg2">
                  <a:lumMod val="85000"/>
                </a:schemeClr>
              </a:solidFill>
            </a:endParaRPr>
          </a:p>
          <a:p>
            <a:pPr lvl="2"/>
            <a:endParaRPr lang="en-US" b="0" dirty="0">
              <a:solidFill>
                <a:schemeClr val="bg2">
                  <a:lumMod val="85000"/>
                </a:schemeClr>
              </a:solidFill>
            </a:endParaRPr>
          </a:p>
          <a:p>
            <a:pPr lvl="1"/>
            <a:r>
              <a:rPr lang="en-US" b="0" dirty="0">
                <a:solidFill>
                  <a:schemeClr val="bg2">
                    <a:lumMod val="85000"/>
                  </a:schemeClr>
                </a:solidFill>
              </a:rPr>
              <a:t>Cloud </a:t>
            </a:r>
            <a:r>
              <a:rPr lang="en-US" altLang="zh-CN" b="0" dirty="0">
                <a:solidFill>
                  <a:schemeClr val="bg2">
                    <a:lumMod val="85000"/>
                  </a:schemeClr>
                </a:solidFill>
              </a:rPr>
              <a:t>&amp;</a:t>
            </a:r>
            <a:r>
              <a:rPr lang="zh-CN" altLang="en-US" b="0" dirty="0">
                <a:solidFill>
                  <a:schemeClr val="bg2">
                    <a:lumMod val="85000"/>
                  </a:schemeClr>
                </a:solidFill>
              </a:rPr>
              <a:t> </a:t>
            </a:r>
            <a:r>
              <a:rPr lang="en-US" altLang="zh-CN" b="0" dirty="0">
                <a:solidFill>
                  <a:schemeClr val="bg2">
                    <a:lumMod val="85000"/>
                  </a:schemeClr>
                </a:solidFill>
              </a:rPr>
              <a:t>Edge</a:t>
            </a:r>
            <a:r>
              <a:rPr lang="zh-CN" altLang="en-US" b="0" dirty="0">
                <a:solidFill>
                  <a:schemeClr val="bg2">
                    <a:lumMod val="85000"/>
                  </a:schemeClr>
                </a:solidFill>
              </a:rPr>
              <a:t> </a:t>
            </a:r>
            <a:r>
              <a:rPr lang="en-US" b="0" dirty="0">
                <a:solidFill>
                  <a:schemeClr val="bg2">
                    <a:lumMod val="85000"/>
                  </a:schemeClr>
                </a:solidFill>
              </a:rPr>
              <a:t>computing</a:t>
            </a:r>
          </a:p>
          <a:p>
            <a:pPr lvl="2"/>
            <a:r>
              <a:rPr lang="en-US" b="0" dirty="0">
                <a:solidFill>
                  <a:schemeClr val="bg2">
                    <a:lumMod val="85000"/>
                  </a:schemeClr>
                </a:solidFill>
              </a:rPr>
              <a:t>Kubernetes, docker, etc.</a:t>
            </a:r>
          </a:p>
          <a:p>
            <a:pPr lvl="1"/>
            <a:endParaRPr lang="en-US" b="0" dirty="0">
              <a:solidFill>
                <a:schemeClr val="bg2">
                  <a:lumMod val="85000"/>
                </a:schemeClr>
              </a:solidFill>
            </a:endParaRPr>
          </a:p>
          <a:p>
            <a:pPr lvl="1"/>
            <a:r>
              <a:rPr lang="en-US" b="0" dirty="0">
                <a:solidFill>
                  <a:schemeClr val="bg2">
                    <a:lumMod val="85000"/>
                  </a:schemeClr>
                </a:solidFill>
              </a:rPr>
              <a:t>Part-time Teaching </a:t>
            </a:r>
          </a:p>
          <a:p>
            <a:pPr lvl="2"/>
            <a:r>
              <a:rPr lang="en-US" b="0" dirty="0">
                <a:solidFill>
                  <a:schemeClr val="bg2">
                    <a:lumMod val="85000"/>
                  </a:schemeClr>
                </a:solidFill>
              </a:rPr>
              <a:t>CSS 342 (2019) </a:t>
            </a:r>
          </a:p>
          <a:p>
            <a:pPr lvl="2"/>
            <a:r>
              <a:rPr lang="en-US" b="0" dirty="0">
                <a:solidFill>
                  <a:schemeClr val="bg2">
                    <a:lumMod val="85000"/>
                  </a:schemeClr>
                </a:solidFill>
              </a:rPr>
              <a:t>CSS 143 (2020, 2021)</a:t>
            </a:r>
          </a:p>
          <a:p>
            <a:pPr lvl="2"/>
            <a:endParaRPr lang="en-US" b="0" dirty="0"/>
          </a:p>
          <a:p>
            <a:pPr marL="0" indent="0">
              <a:buNone/>
            </a:pPr>
            <a:endParaRPr lang="en-US" b="0" dirty="0"/>
          </a:p>
        </p:txBody>
      </p:sp>
      <p:sp>
        <p:nvSpPr>
          <p:cNvPr id="3" name="Title 2">
            <a:extLst>
              <a:ext uri="{FF2B5EF4-FFF2-40B4-BE49-F238E27FC236}">
                <a16:creationId xmlns:a16="http://schemas.microsoft.com/office/drawing/2014/main" id="{A175F689-4A00-9547-B0F1-4F4E1B4A9CFC}"/>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7BBE0470-5B11-4541-BE40-131CAF7DC6A7}"/>
              </a:ext>
            </a:extLst>
          </p:cNvPr>
          <p:cNvPicPr>
            <a:picLocks noChangeAspect="1"/>
          </p:cNvPicPr>
          <p:nvPr/>
        </p:nvPicPr>
        <p:blipFill>
          <a:blip r:embed="rId2"/>
          <a:stretch>
            <a:fillRect/>
          </a:stretch>
        </p:blipFill>
        <p:spPr>
          <a:xfrm>
            <a:off x="6981665" y="1400526"/>
            <a:ext cx="1873850" cy="1054040"/>
          </a:xfrm>
          <a:prstGeom prst="rect">
            <a:avLst/>
          </a:prstGeom>
        </p:spPr>
      </p:pic>
      <p:pic>
        <p:nvPicPr>
          <p:cNvPr id="9" name="Picture 8">
            <a:extLst>
              <a:ext uri="{FF2B5EF4-FFF2-40B4-BE49-F238E27FC236}">
                <a16:creationId xmlns:a16="http://schemas.microsoft.com/office/drawing/2014/main" id="{DBE3F072-3F66-8D4E-AF7B-8096C1060355}"/>
              </a:ext>
            </a:extLst>
          </p:cNvPr>
          <p:cNvPicPr>
            <a:picLocks noChangeAspect="1"/>
          </p:cNvPicPr>
          <p:nvPr/>
        </p:nvPicPr>
        <p:blipFill>
          <a:blip r:embed="rId3"/>
          <a:stretch>
            <a:fillRect/>
          </a:stretch>
        </p:blipFill>
        <p:spPr>
          <a:xfrm>
            <a:off x="7028188" y="3075350"/>
            <a:ext cx="1511231" cy="867937"/>
          </a:xfrm>
          <a:prstGeom prst="rect">
            <a:avLst/>
          </a:prstGeom>
        </p:spPr>
      </p:pic>
      <p:pic>
        <p:nvPicPr>
          <p:cNvPr id="12" name="Picture 11">
            <a:extLst>
              <a:ext uri="{FF2B5EF4-FFF2-40B4-BE49-F238E27FC236}">
                <a16:creationId xmlns:a16="http://schemas.microsoft.com/office/drawing/2014/main" id="{4B7CB030-DD1C-4F4F-85B0-76EA85028568}"/>
              </a:ext>
            </a:extLst>
          </p:cNvPr>
          <p:cNvPicPr>
            <a:picLocks noChangeAspect="1"/>
          </p:cNvPicPr>
          <p:nvPr/>
        </p:nvPicPr>
        <p:blipFill rotWithShape="1">
          <a:blip r:embed="rId4"/>
          <a:srcRect t="22349" b="26655"/>
          <a:stretch/>
        </p:blipFill>
        <p:spPr>
          <a:xfrm>
            <a:off x="6608577" y="4272939"/>
            <a:ext cx="2120715" cy="1081472"/>
          </a:xfrm>
          <a:prstGeom prst="rect">
            <a:avLst/>
          </a:prstGeom>
        </p:spPr>
      </p:pic>
      <p:pic>
        <p:nvPicPr>
          <p:cNvPr id="18" name="Picture 17">
            <a:extLst>
              <a:ext uri="{FF2B5EF4-FFF2-40B4-BE49-F238E27FC236}">
                <a16:creationId xmlns:a16="http://schemas.microsoft.com/office/drawing/2014/main" id="{323B41D2-C915-B742-9BB8-27142BB2BE6A}"/>
              </a:ext>
            </a:extLst>
          </p:cNvPr>
          <p:cNvPicPr>
            <a:picLocks noChangeAspect="1"/>
          </p:cNvPicPr>
          <p:nvPr/>
        </p:nvPicPr>
        <p:blipFill>
          <a:blip r:embed="rId5"/>
          <a:stretch>
            <a:fillRect/>
          </a:stretch>
        </p:blipFill>
        <p:spPr>
          <a:xfrm>
            <a:off x="6838316" y="512811"/>
            <a:ext cx="1890976" cy="457159"/>
          </a:xfrm>
          <a:prstGeom prst="rect">
            <a:avLst/>
          </a:prstGeom>
        </p:spPr>
      </p:pic>
      <p:pic>
        <p:nvPicPr>
          <p:cNvPr id="8" name="Picture 7">
            <a:extLst>
              <a:ext uri="{FF2B5EF4-FFF2-40B4-BE49-F238E27FC236}">
                <a16:creationId xmlns:a16="http://schemas.microsoft.com/office/drawing/2014/main" id="{C789C1C7-3178-1548-9DAE-C0837441D141}"/>
              </a:ext>
            </a:extLst>
          </p:cNvPr>
          <p:cNvPicPr>
            <a:picLocks noChangeAspect="1"/>
          </p:cNvPicPr>
          <p:nvPr/>
        </p:nvPicPr>
        <p:blipFill>
          <a:blip r:embed="rId6"/>
          <a:stretch>
            <a:fillRect/>
          </a:stretch>
        </p:blipFill>
        <p:spPr>
          <a:xfrm>
            <a:off x="3642334" y="371511"/>
            <a:ext cx="1890975" cy="2246326"/>
          </a:xfrm>
          <a:prstGeom prst="rect">
            <a:avLst/>
          </a:prstGeom>
        </p:spPr>
      </p:pic>
    </p:spTree>
    <p:extLst>
      <p:ext uri="{BB962C8B-B14F-4D97-AF65-F5344CB8AC3E}">
        <p14:creationId xmlns:p14="http://schemas.microsoft.com/office/powerpoint/2010/main" val="3952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2">
                                            <p:txEl>
                                              <p:pRg st="6" end="6"/>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2">
                                            <p:txEl>
                                              <p:pRg st="8" end="8"/>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500" fill="hold"/>
                                        <p:tgtEl>
                                          <p:spTgt spid="2">
                                            <p:txEl>
                                              <p:pRg st="9" end="9"/>
                                            </p:txEl>
                                          </p:spTgt>
                                        </p:tgtEl>
                                        <p:attrNameLst>
                                          <p:attrName>style.color</p:attrName>
                                        </p:attrNameLst>
                                      </p:cBhvr>
                                      <p:to>
                                        <a:schemeClr val="accent1"/>
                                      </p:to>
                                    </p:animClr>
                                  </p:childTnLst>
                                </p:cTn>
                              </p:par>
                              <p:par>
                                <p:cTn id="35" presetID="3" presetClass="emph" presetSubtype="2" fill="hold" nodeType="withEffect">
                                  <p:stCondLst>
                                    <p:cond delay="0"/>
                                  </p:stCondLst>
                                  <p:childTnLst>
                                    <p:animClr clrSpc="rgb" dir="cw">
                                      <p:cBhvr override="childStyle">
                                        <p:cTn id="36" dur="500" fill="hold"/>
                                        <p:tgtEl>
                                          <p:spTgt spid="2">
                                            <p:txEl>
                                              <p:pRg st="10" end="1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Pointer</a:t>
            </a:r>
          </a:p>
        </p:txBody>
      </p:sp>
      <p:sp>
        <p:nvSpPr>
          <p:cNvPr id="4" name="Rectangle 3">
            <a:extLst>
              <a:ext uri="{FF2B5EF4-FFF2-40B4-BE49-F238E27FC236}">
                <a16:creationId xmlns:a16="http://schemas.microsoft.com/office/drawing/2014/main" id="{3FF8A3CB-E645-9B41-8DB6-B7A3B6DBDB99}"/>
              </a:ext>
            </a:extLst>
          </p:cNvPr>
          <p:cNvSpPr/>
          <p:nvPr/>
        </p:nvSpPr>
        <p:spPr>
          <a:xfrm>
            <a:off x="5925365" y="43256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5925365" y="77879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5925365" y="11250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5925365" y="14712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5925365" y="181969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5925365" y="21659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5925365" y="251215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5925365" y="285838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6849084" y="776600"/>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297102" y="410739"/>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3985860" y="116862"/>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grpSp>
        <p:nvGrpSpPr>
          <p:cNvPr id="48" name="Group 47">
            <a:extLst>
              <a:ext uri="{FF2B5EF4-FFF2-40B4-BE49-F238E27FC236}">
                <a16:creationId xmlns:a16="http://schemas.microsoft.com/office/drawing/2014/main" id="{0A5FEF93-5026-494A-BD20-B5D9B90A79FC}"/>
              </a:ext>
            </a:extLst>
          </p:cNvPr>
          <p:cNvGrpSpPr/>
          <p:nvPr/>
        </p:nvGrpSpPr>
        <p:grpSpPr>
          <a:xfrm>
            <a:off x="8017602" y="1498961"/>
            <a:ext cx="1190708" cy="1360531"/>
            <a:chOff x="8159558" y="409714"/>
            <a:chExt cx="1190708" cy="1360531"/>
          </a:xfrm>
        </p:grpSpPr>
        <p:sp>
          <p:nvSpPr>
            <p:cNvPr id="36" name="Rectangle 35">
              <a:extLst>
                <a:ext uri="{FF2B5EF4-FFF2-40B4-BE49-F238E27FC236}">
                  <a16:creationId xmlns:a16="http://schemas.microsoft.com/office/drawing/2014/main" id="{02952EE9-6A02-2E4C-BC22-36C6689A7A01}"/>
                </a:ext>
              </a:extLst>
            </p:cNvPr>
            <p:cNvSpPr/>
            <p:nvPr/>
          </p:nvSpPr>
          <p:spPr>
            <a:xfrm>
              <a:off x="8217823" y="791475"/>
              <a:ext cx="1132443" cy="523220"/>
            </a:xfrm>
            <a:prstGeom prst="rect">
              <a:avLst/>
            </a:prstGeom>
            <a:ln>
              <a:noFill/>
            </a:ln>
          </p:spPr>
          <p:txBody>
            <a:bodyPr wrap="square">
              <a:spAutoFit/>
            </a:bodyPr>
            <a:lstStyle/>
            <a:p>
              <a:pPr algn="ctr"/>
              <a:r>
                <a:rPr lang="en-US" sz="1400" dirty="0"/>
                <a:t>sizeof(int)</a:t>
              </a:r>
            </a:p>
            <a:p>
              <a:pPr algn="ctr"/>
              <a:r>
                <a:rPr lang="en-US" sz="1400" dirty="0"/>
                <a:t>4 bytes</a:t>
              </a:r>
            </a:p>
          </p:txBody>
        </p:sp>
        <p:sp>
          <p:nvSpPr>
            <p:cNvPr id="37" name="Right Brace 36">
              <a:extLst>
                <a:ext uri="{FF2B5EF4-FFF2-40B4-BE49-F238E27FC236}">
                  <a16:creationId xmlns:a16="http://schemas.microsoft.com/office/drawing/2014/main" id="{1F4ADD7C-5139-B848-AB90-9DCC818B1513}"/>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39" name="Rectangle 38">
            <a:extLst>
              <a:ext uri="{FF2B5EF4-FFF2-40B4-BE49-F238E27FC236}">
                <a16:creationId xmlns:a16="http://schemas.microsoft.com/office/drawing/2014/main" id="{D79A1034-74F1-DC43-AE69-26870BDE4C24}"/>
              </a:ext>
            </a:extLst>
          </p:cNvPr>
          <p:cNvSpPr/>
          <p:nvPr/>
        </p:nvSpPr>
        <p:spPr>
          <a:xfrm>
            <a:off x="5932213" y="1485061"/>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Var1 (5)</a:t>
            </a:r>
            <a:endParaRPr lang="en-US" sz="1400" dirty="0">
              <a:solidFill>
                <a:schemeClr val="tx1"/>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5925364" y="321335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5927733" y="356924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5927733" y="391547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5927732" y="42704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53CD348A-A093-6A44-84CC-4BF0F1C9BD19}"/>
              </a:ext>
            </a:extLst>
          </p:cNvPr>
          <p:cNvGrpSpPr/>
          <p:nvPr/>
        </p:nvGrpSpPr>
        <p:grpSpPr>
          <a:xfrm>
            <a:off x="155446" y="3281655"/>
            <a:ext cx="5487253" cy="3459483"/>
            <a:chOff x="155446" y="3281655"/>
            <a:chExt cx="5487253" cy="3459483"/>
          </a:xfrm>
        </p:grpSpPr>
        <p:pic>
          <p:nvPicPr>
            <p:cNvPr id="40" name="Picture 39">
              <a:extLst>
                <a:ext uri="{FF2B5EF4-FFF2-40B4-BE49-F238E27FC236}">
                  <a16:creationId xmlns:a16="http://schemas.microsoft.com/office/drawing/2014/main" id="{7DD98074-EC84-CE4A-B56F-BD40DBB03BF2}"/>
                </a:ext>
              </a:extLst>
            </p:cNvPr>
            <p:cNvPicPr>
              <a:picLocks noChangeAspect="1"/>
            </p:cNvPicPr>
            <p:nvPr/>
          </p:nvPicPr>
          <p:blipFill>
            <a:blip r:embed="rId3"/>
            <a:stretch>
              <a:fillRect/>
            </a:stretch>
          </p:blipFill>
          <p:spPr>
            <a:xfrm>
              <a:off x="155446" y="3281655"/>
              <a:ext cx="5487253" cy="2968225"/>
            </a:xfrm>
            <a:prstGeom prst="rect">
              <a:avLst/>
            </a:prstGeom>
            <a:ln>
              <a:noFill/>
            </a:ln>
            <a:effectLst>
              <a:outerShdw blurRad="292100" dist="139700" dir="2700000" algn="tl" rotWithShape="0">
                <a:srgbClr val="333333">
                  <a:alpha val="65000"/>
                </a:srgbClr>
              </a:outerShdw>
            </a:effectLst>
          </p:spPr>
        </p:pic>
        <p:sp>
          <p:nvSpPr>
            <p:cNvPr id="47" name="TextBox 46">
              <a:extLst>
                <a:ext uri="{FF2B5EF4-FFF2-40B4-BE49-F238E27FC236}">
                  <a16:creationId xmlns:a16="http://schemas.microsoft.com/office/drawing/2014/main" id="{47622C75-64A5-0340-9648-E2F2430A7369}"/>
                </a:ext>
              </a:extLst>
            </p:cNvPr>
            <p:cNvSpPr txBox="1"/>
            <p:nvPr/>
          </p:nvSpPr>
          <p:spPr>
            <a:xfrm>
              <a:off x="4125199" y="6371806"/>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grpSp>
      <p:grpSp>
        <p:nvGrpSpPr>
          <p:cNvPr id="50" name="Group 49">
            <a:extLst>
              <a:ext uri="{FF2B5EF4-FFF2-40B4-BE49-F238E27FC236}">
                <a16:creationId xmlns:a16="http://schemas.microsoft.com/office/drawing/2014/main" id="{D43C0DE8-2194-EB40-92B2-F158F0439AE6}"/>
              </a:ext>
            </a:extLst>
          </p:cNvPr>
          <p:cNvGrpSpPr/>
          <p:nvPr/>
        </p:nvGrpSpPr>
        <p:grpSpPr>
          <a:xfrm>
            <a:off x="8075867" y="3228605"/>
            <a:ext cx="1173958" cy="2790319"/>
            <a:chOff x="8159558" y="409714"/>
            <a:chExt cx="1173958" cy="1360531"/>
          </a:xfrm>
        </p:grpSpPr>
        <p:sp>
          <p:nvSpPr>
            <p:cNvPr id="51" name="Rectangle 50">
              <a:extLst>
                <a:ext uri="{FF2B5EF4-FFF2-40B4-BE49-F238E27FC236}">
                  <a16:creationId xmlns:a16="http://schemas.microsoft.com/office/drawing/2014/main" id="{70E68A89-6E5E-4047-8560-B799FE4E4B35}"/>
                </a:ext>
              </a:extLst>
            </p:cNvPr>
            <p:cNvSpPr/>
            <p:nvPr/>
          </p:nvSpPr>
          <p:spPr>
            <a:xfrm>
              <a:off x="8201073" y="934187"/>
              <a:ext cx="1132443" cy="255117"/>
            </a:xfrm>
            <a:prstGeom prst="rect">
              <a:avLst/>
            </a:prstGeom>
            <a:ln>
              <a:noFill/>
            </a:ln>
          </p:spPr>
          <p:txBody>
            <a:bodyPr wrap="square">
              <a:spAutoFit/>
            </a:bodyPr>
            <a:lstStyle/>
            <a:p>
              <a:pPr algn="ctr"/>
              <a:r>
                <a:rPr lang="en-US" sz="1400" dirty="0"/>
                <a:t>sizeof(int*)</a:t>
              </a:r>
            </a:p>
            <a:p>
              <a:pPr algn="ctr"/>
              <a:r>
                <a:rPr lang="en-US" sz="1400" dirty="0"/>
                <a:t>8 bytes</a:t>
              </a:r>
            </a:p>
          </p:txBody>
        </p:sp>
        <p:sp>
          <p:nvSpPr>
            <p:cNvPr id="52" name="Right Brace 51">
              <a:extLst>
                <a:ext uri="{FF2B5EF4-FFF2-40B4-BE49-F238E27FC236}">
                  <a16:creationId xmlns:a16="http://schemas.microsoft.com/office/drawing/2014/main" id="{4E28F156-397A-8E44-A872-2A7081DF44C1}"/>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62" name="Rectangle 61">
            <a:extLst>
              <a:ext uri="{FF2B5EF4-FFF2-40B4-BE49-F238E27FC236}">
                <a16:creationId xmlns:a16="http://schemas.microsoft.com/office/drawing/2014/main" id="{5B577CDF-ABF7-C948-BE4D-AF205C4E3A42}"/>
              </a:ext>
            </a:extLst>
          </p:cNvPr>
          <p:cNvSpPr/>
          <p:nvPr/>
        </p:nvSpPr>
        <p:spPr>
          <a:xfrm>
            <a:off x="5922996" y="461602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5925365" y="49719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5925365" y="53181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5925364" y="567312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BD7EB1C-AE90-EF48-9F8D-2860636C2398}"/>
              </a:ext>
            </a:extLst>
          </p:cNvPr>
          <p:cNvSpPr/>
          <p:nvPr/>
        </p:nvSpPr>
        <p:spPr>
          <a:xfrm>
            <a:off x="5940288" y="3212706"/>
            <a:ext cx="2020152" cy="2806218"/>
          </a:xfrm>
          <a:prstGeom prst="rect">
            <a:avLst/>
          </a:prstGeom>
          <a:solidFill>
            <a:srgbClr val="92D050">
              <a:alpha val="22000"/>
            </a:srgb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ptr (0x18)</a:t>
            </a:r>
            <a:endParaRPr lang="en-US" sz="1400" dirty="0">
              <a:solidFill>
                <a:schemeClr val="tx1"/>
              </a:solidFill>
            </a:endParaRPr>
          </a:p>
        </p:txBody>
      </p:sp>
    </p:spTree>
    <p:extLst>
      <p:ext uri="{BB962C8B-B14F-4D97-AF65-F5344CB8AC3E}">
        <p14:creationId xmlns:p14="http://schemas.microsoft.com/office/powerpoint/2010/main" val="251222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Pointer</a:t>
            </a:r>
          </a:p>
        </p:txBody>
      </p:sp>
      <p:pic>
        <p:nvPicPr>
          <p:cNvPr id="4" name="Picture 3">
            <a:extLst>
              <a:ext uri="{FF2B5EF4-FFF2-40B4-BE49-F238E27FC236}">
                <a16:creationId xmlns:a16="http://schemas.microsoft.com/office/drawing/2014/main" id="{C2A93B5C-6745-1346-8F8E-395E103987A6}"/>
              </a:ext>
            </a:extLst>
          </p:cNvPr>
          <p:cNvPicPr>
            <a:picLocks noChangeAspect="1"/>
          </p:cNvPicPr>
          <p:nvPr/>
        </p:nvPicPr>
        <p:blipFill>
          <a:blip r:embed="rId2"/>
          <a:stretch>
            <a:fillRect/>
          </a:stretch>
        </p:blipFill>
        <p:spPr>
          <a:xfrm>
            <a:off x="1022799" y="1592946"/>
            <a:ext cx="4188394" cy="498096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F1A8B46-9908-B741-ABF6-659302F9A65B}"/>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spTree>
    <p:extLst>
      <p:ext uri="{BB962C8B-B14F-4D97-AF65-F5344CB8AC3E}">
        <p14:creationId xmlns:p14="http://schemas.microsoft.com/office/powerpoint/2010/main" val="3847321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Reference</a:t>
            </a:r>
          </a:p>
        </p:txBody>
      </p:sp>
      <p:sp>
        <p:nvSpPr>
          <p:cNvPr id="4" name="Rectangle 3">
            <a:extLst>
              <a:ext uri="{FF2B5EF4-FFF2-40B4-BE49-F238E27FC236}">
                <a16:creationId xmlns:a16="http://schemas.microsoft.com/office/drawing/2014/main" id="{3FF8A3CB-E645-9B41-8DB6-B7A3B6DBDB99}"/>
              </a:ext>
            </a:extLst>
          </p:cNvPr>
          <p:cNvSpPr/>
          <p:nvPr/>
        </p:nvSpPr>
        <p:spPr>
          <a:xfrm>
            <a:off x="6577709" y="53906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6577709" y="88528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6577709" y="12315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6577709" y="15777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6577709" y="192619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6577709" y="227242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6577709" y="2618653"/>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6577709" y="296488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7501428" y="883098"/>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949446" y="517237"/>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4638204" y="223360"/>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6577708" y="331985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6580077" y="367574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6580077" y="402197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6580076" y="43769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B577CDF-ABF7-C948-BE4D-AF205C4E3A42}"/>
              </a:ext>
            </a:extLst>
          </p:cNvPr>
          <p:cNvSpPr/>
          <p:nvPr/>
        </p:nvSpPr>
        <p:spPr>
          <a:xfrm>
            <a:off x="6575340" y="47225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6577709" y="50784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6577709" y="54246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6577708" y="577961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79A1034-74F1-DC43-AE69-26870BDE4C24}"/>
              </a:ext>
            </a:extLst>
          </p:cNvPr>
          <p:cNvSpPr/>
          <p:nvPr/>
        </p:nvSpPr>
        <p:spPr>
          <a:xfrm>
            <a:off x="6584556" y="3312030"/>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Var1 (5)</a:t>
            </a:r>
            <a:endParaRPr lang="en-US" sz="1100" dirty="0">
              <a:solidFill>
                <a:schemeClr val="tx1"/>
              </a:solidFill>
            </a:endParaRPr>
          </a:p>
        </p:txBody>
      </p:sp>
      <p:sp>
        <p:nvSpPr>
          <p:cNvPr id="2" name="TextBox 1">
            <a:extLst>
              <a:ext uri="{FF2B5EF4-FFF2-40B4-BE49-F238E27FC236}">
                <a16:creationId xmlns:a16="http://schemas.microsoft.com/office/drawing/2014/main" id="{A93D8E74-20C9-1E4F-BB84-96679456ED0F}"/>
              </a:ext>
            </a:extLst>
          </p:cNvPr>
          <p:cNvSpPr txBox="1"/>
          <p:nvPr/>
        </p:nvSpPr>
        <p:spPr>
          <a:xfrm>
            <a:off x="190953" y="2527364"/>
            <a:ext cx="5137497" cy="369332"/>
          </a:xfrm>
          <a:prstGeom prst="rect">
            <a:avLst/>
          </a:prstGeom>
          <a:noFill/>
        </p:spPr>
        <p:txBody>
          <a:bodyPr wrap="none" rtlCol="0">
            <a:spAutoFit/>
          </a:bodyPr>
          <a:lstStyle/>
          <a:p>
            <a:r>
              <a:rPr lang="en-US" dirty="0"/>
              <a:t>Reference: a label (new name) to an existing variable</a:t>
            </a:r>
          </a:p>
        </p:txBody>
      </p:sp>
      <p:pic>
        <p:nvPicPr>
          <p:cNvPr id="13" name="Picture 12">
            <a:extLst>
              <a:ext uri="{FF2B5EF4-FFF2-40B4-BE49-F238E27FC236}">
                <a16:creationId xmlns:a16="http://schemas.microsoft.com/office/drawing/2014/main" id="{762A34B2-A773-0644-9193-58C4F2122885}"/>
              </a:ext>
            </a:extLst>
          </p:cNvPr>
          <p:cNvPicPr>
            <a:picLocks noChangeAspect="1"/>
          </p:cNvPicPr>
          <p:nvPr/>
        </p:nvPicPr>
        <p:blipFill>
          <a:blip r:embed="rId3"/>
          <a:stretch>
            <a:fillRect/>
          </a:stretch>
        </p:blipFill>
        <p:spPr>
          <a:xfrm>
            <a:off x="1071390" y="3496331"/>
            <a:ext cx="2945818" cy="711060"/>
          </a:xfrm>
          <a:prstGeom prst="rect">
            <a:avLst/>
          </a:prstGeom>
          <a:ln>
            <a:noFill/>
          </a:ln>
          <a:effectLst>
            <a:outerShdw blurRad="292100" dist="139700" dir="2700000" algn="tl" rotWithShape="0">
              <a:srgbClr val="333333">
                <a:alpha val="65000"/>
              </a:srgbClr>
            </a:outerShdw>
          </a:effectLst>
        </p:spPr>
      </p:pic>
      <p:sp>
        <p:nvSpPr>
          <p:cNvPr id="54" name="TextBox 53">
            <a:extLst>
              <a:ext uri="{FF2B5EF4-FFF2-40B4-BE49-F238E27FC236}">
                <a16:creationId xmlns:a16="http://schemas.microsoft.com/office/drawing/2014/main" id="{0C58B58E-7A1C-754E-ACA9-6C9197DB511D}"/>
              </a:ext>
            </a:extLst>
          </p:cNvPr>
          <p:cNvSpPr txBox="1"/>
          <p:nvPr/>
        </p:nvSpPr>
        <p:spPr>
          <a:xfrm>
            <a:off x="6335320" y="4107574"/>
            <a:ext cx="1691196" cy="523220"/>
          </a:xfrm>
          <a:prstGeom prst="rect">
            <a:avLst/>
          </a:prstGeom>
          <a:noFill/>
        </p:spPr>
        <p:txBody>
          <a:bodyPr wrap="square">
            <a:spAutoFit/>
          </a:bodyPr>
          <a:lstStyle/>
          <a:p>
            <a:pPr algn="ctr"/>
            <a:r>
              <a:rPr lang="en-US" sz="2800" dirty="0" err="1"/>
              <a:t>ref_var</a:t>
            </a:r>
            <a:endParaRPr lang="en-US" sz="2800" dirty="0"/>
          </a:p>
        </p:txBody>
      </p:sp>
      <p:pic>
        <p:nvPicPr>
          <p:cNvPr id="17" name="Picture 16">
            <a:extLst>
              <a:ext uri="{FF2B5EF4-FFF2-40B4-BE49-F238E27FC236}">
                <a16:creationId xmlns:a16="http://schemas.microsoft.com/office/drawing/2014/main" id="{FED55774-B8F6-C04F-A53C-4F739A756FC9}"/>
              </a:ext>
            </a:extLst>
          </p:cNvPr>
          <p:cNvPicPr>
            <a:picLocks noChangeAspect="1"/>
          </p:cNvPicPr>
          <p:nvPr/>
        </p:nvPicPr>
        <p:blipFill>
          <a:blip r:embed="rId4"/>
          <a:stretch>
            <a:fillRect/>
          </a:stretch>
        </p:blipFill>
        <p:spPr>
          <a:xfrm>
            <a:off x="1071389" y="4789424"/>
            <a:ext cx="2841477" cy="63479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ABA050F6-9FEB-D645-9D54-50C6A455BB0C}"/>
              </a:ext>
            </a:extLst>
          </p:cNvPr>
          <p:cNvSpPr txBox="1"/>
          <p:nvPr/>
        </p:nvSpPr>
        <p:spPr>
          <a:xfrm>
            <a:off x="2492127" y="5424221"/>
            <a:ext cx="2457019" cy="369332"/>
          </a:xfrm>
          <a:prstGeom prst="rect">
            <a:avLst/>
          </a:prstGeom>
          <a:noFill/>
        </p:spPr>
        <p:txBody>
          <a:bodyPr wrap="none" rtlCol="0">
            <a:spAutoFit/>
          </a:bodyPr>
          <a:lstStyle/>
          <a:p>
            <a:r>
              <a:rPr lang="en-US" dirty="0"/>
              <a:t>What’s wrong with this?</a:t>
            </a:r>
          </a:p>
        </p:txBody>
      </p:sp>
    </p:spTree>
    <p:extLst>
      <p:ext uri="{BB962C8B-B14F-4D97-AF65-F5344CB8AC3E}">
        <p14:creationId xmlns:p14="http://schemas.microsoft.com/office/powerpoint/2010/main" val="164615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3C744-64DC-3949-931F-175863A8921E}"/>
              </a:ext>
            </a:extLst>
          </p:cNvPr>
          <p:cNvPicPr>
            <a:picLocks noChangeAspect="1"/>
          </p:cNvPicPr>
          <p:nvPr/>
        </p:nvPicPr>
        <p:blipFill>
          <a:blip r:embed="rId2"/>
          <a:stretch>
            <a:fillRect/>
          </a:stretch>
        </p:blipFill>
        <p:spPr>
          <a:xfrm>
            <a:off x="1327828" y="1776566"/>
            <a:ext cx="4637966" cy="405020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Reference</a:t>
            </a:r>
          </a:p>
        </p:txBody>
      </p:sp>
      <p:sp>
        <p:nvSpPr>
          <p:cNvPr id="5" name="TextBox 4">
            <a:extLst>
              <a:ext uri="{FF2B5EF4-FFF2-40B4-BE49-F238E27FC236}">
                <a16:creationId xmlns:a16="http://schemas.microsoft.com/office/drawing/2014/main" id="{00D356D6-A65F-8A4C-BA1E-17D906ABC075}"/>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sp>
        <p:nvSpPr>
          <p:cNvPr id="6" name="TextBox 5">
            <a:extLst>
              <a:ext uri="{FF2B5EF4-FFF2-40B4-BE49-F238E27FC236}">
                <a16:creationId xmlns:a16="http://schemas.microsoft.com/office/drawing/2014/main" id="{FA8DA116-8695-2E42-A06B-A072CE552F2C}"/>
              </a:ext>
            </a:extLst>
          </p:cNvPr>
          <p:cNvSpPr txBox="1"/>
          <p:nvPr/>
        </p:nvSpPr>
        <p:spPr>
          <a:xfrm>
            <a:off x="7017716" y="273857"/>
            <a:ext cx="1868910" cy="369332"/>
          </a:xfrm>
          <a:prstGeom prst="rect">
            <a:avLst/>
          </a:prstGeom>
          <a:noFill/>
        </p:spPr>
        <p:txBody>
          <a:bodyPr wrap="none" rtlCol="0">
            <a:spAutoFit/>
          </a:bodyPr>
          <a:lstStyle/>
          <a:p>
            <a:r>
              <a:rPr lang="en-US" b="1" dirty="0">
                <a:solidFill>
                  <a:srgbClr val="C00000"/>
                </a:solidFill>
              </a:rPr>
              <a:t>!!Exam Material!!</a:t>
            </a:r>
          </a:p>
        </p:txBody>
      </p:sp>
    </p:spTree>
    <p:extLst>
      <p:ext uri="{BB962C8B-B14F-4D97-AF65-F5344CB8AC3E}">
        <p14:creationId xmlns:p14="http://schemas.microsoft.com/office/powerpoint/2010/main" val="1488944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B021D2-5684-3E4C-A8C1-7589BDD2574F}"/>
              </a:ext>
            </a:extLst>
          </p:cNvPr>
          <p:cNvSpPr>
            <a:spLocks noGrp="1"/>
          </p:cNvSpPr>
          <p:nvPr>
            <p:ph type="title"/>
          </p:nvPr>
        </p:nvSpPr>
        <p:spPr/>
        <p:txBody>
          <a:bodyPr/>
          <a:lstStyle/>
          <a:p>
            <a:r>
              <a:rPr lang="en-US" dirty="0"/>
              <a:t>OOP Class</a:t>
            </a:r>
          </a:p>
        </p:txBody>
      </p:sp>
      <p:pic>
        <p:nvPicPr>
          <p:cNvPr id="1026" name="Picture 2" descr="World's Largest Rubber Duck Coming to Fort Worth - Fort Worth Magazine">
            <a:extLst>
              <a:ext uri="{FF2B5EF4-FFF2-40B4-BE49-F238E27FC236}">
                <a16:creationId xmlns:a16="http://schemas.microsoft.com/office/drawing/2014/main" id="{D1D130DC-7E32-BA4D-A1B5-7A9D9A9FC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737" y="168675"/>
            <a:ext cx="2780976" cy="18554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45ACE8C-4F43-E443-B5AE-5ACD6DF14F66}"/>
              </a:ext>
            </a:extLst>
          </p:cNvPr>
          <p:cNvGrpSpPr/>
          <p:nvPr/>
        </p:nvGrpSpPr>
        <p:grpSpPr>
          <a:xfrm>
            <a:off x="634474" y="1735020"/>
            <a:ext cx="7182523" cy="4804013"/>
            <a:chOff x="634474" y="1735020"/>
            <a:chExt cx="7182523" cy="4804013"/>
          </a:xfrm>
        </p:grpSpPr>
        <p:pic>
          <p:nvPicPr>
            <p:cNvPr id="4" name="Picture 3">
              <a:extLst>
                <a:ext uri="{FF2B5EF4-FFF2-40B4-BE49-F238E27FC236}">
                  <a16:creationId xmlns:a16="http://schemas.microsoft.com/office/drawing/2014/main" id="{2BD8C2E5-9720-5A40-AD9D-1CAC0404A4B4}"/>
                </a:ext>
              </a:extLst>
            </p:cNvPr>
            <p:cNvPicPr>
              <a:picLocks noChangeAspect="1"/>
            </p:cNvPicPr>
            <p:nvPr/>
          </p:nvPicPr>
          <p:blipFill>
            <a:blip r:embed="rId3"/>
            <a:stretch>
              <a:fillRect/>
            </a:stretch>
          </p:blipFill>
          <p:spPr>
            <a:xfrm>
              <a:off x="634474" y="1735020"/>
              <a:ext cx="4759219" cy="480401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5B5410E-677D-7A48-9BF0-4AF5D0ACB5D7}"/>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grpSp>
    </p:spTree>
    <p:extLst>
      <p:ext uri="{BB962C8B-B14F-4D97-AF65-F5344CB8AC3E}">
        <p14:creationId xmlns:p14="http://schemas.microsoft.com/office/powerpoint/2010/main" val="348077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Bad Reference</a:t>
            </a:r>
          </a:p>
        </p:txBody>
      </p:sp>
      <p:pic>
        <p:nvPicPr>
          <p:cNvPr id="6" name="Picture 5">
            <a:extLst>
              <a:ext uri="{FF2B5EF4-FFF2-40B4-BE49-F238E27FC236}">
                <a16:creationId xmlns:a16="http://schemas.microsoft.com/office/drawing/2014/main" id="{394E423E-ED11-FF4F-B2D9-F331BAFF2A47}"/>
              </a:ext>
            </a:extLst>
          </p:cNvPr>
          <p:cNvPicPr>
            <a:picLocks noChangeAspect="1"/>
          </p:cNvPicPr>
          <p:nvPr/>
        </p:nvPicPr>
        <p:blipFill>
          <a:blip r:embed="rId2"/>
          <a:stretch>
            <a:fillRect/>
          </a:stretch>
        </p:blipFill>
        <p:spPr>
          <a:xfrm>
            <a:off x="5563770" y="788492"/>
            <a:ext cx="3291745" cy="90081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EAC3F9F-281D-114F-81F7-C8547DC819B9}"/>
              </a:ext>
            </a:extLst>
          </p:cNvPr>
          <p:cNvPicPr>
            <a:picLocks noChangeAspect="1"/>
          </p:cNvPicPr>
          <p:nvPr/>
        </p:nvPicPr>
        <p:blipFill>
          <a:blip r:embed="rId3"/>
          <a:stretch>
            <a:fillRect/>
          </a:stretch>
        </p:blipFill>
        <p:spPr>
          <a:xfrm>
            <a:off x="4234649" y="2207753"/>
            <a:ext cx="4620866" cy="135866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72ED851-A8DF-4D4A-841A-ADFF3F651755}"/>
              </a:ext>
            </a:extLst>
          </p:cNvPr>
          <p:cNvPicPr>
            <a:picLocks noChangeAspect="1"/>
          </p:cNvPicPr>
          <p:nvPr/>
        </p:nvPicPr>
        <p:blipFill>
          <a:blip r:embed="rId4"/>
          <a:stretch>
            <a:fillRect/>
          </a:stretch>
        </p:blipFill>
        <p:spPr>
          <a:xfrm>
            <a:off x="414304" y="1756585"/>
            <a:ext cx="3154520" cy="318421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558E247-9002-4B4F-86E8-72C42D9AD65C}"/>
              </a:ext>
            </a:extLst>
          </p:cNvPr>
          <p:cNvSpPr txBox="1"/>
          <p:nvPr/>
        </p:nvSpPr>
        <p:spPr>
          <a:xfrm>
            <a:off x="1855433" y="6179285"/>
            <a:ext cx="897105" cy="461665"/>
          </a:xfrm>
          <a:prstGeom prst="rect">
            <a:avLst/>
          </a:prstGeom>
          <a:noFill/>
        </p:spPr>
        <p:txBody>
          <a:bodyPr wrap="none" rtlCol="0">
            <a:spAutoFit/>
          </a:bodyPr>
          <a:lstStyle/>
          <a:p>
            <a:r>
              <a:rPr lang="en-US" sz="2400" dirty="0">
                <a:solidFill>
                  <a:srgbClr val="C00000"/>
                </a:solidFill>
              </a:rPr>
              <a:t>Why?</a:t>
            </a:r>
          </a:p>
        </p:txBody>
      </p:sp>
      <p:grpSp>
        <p:nvGrpSpPr>
          <p:cNvPr id="10" name="Group 9">
            <a:extLst>
              <a:ext uri="{FF2B5EF4-FFF2-40B4-BE49-F238E27FC236}">
                <a16:creationId xmlns:a16="http://schemas.microsoft.com/office/drawing/2014/main" id="{F12139A7-527C-8545-9886-4BE635FBAC86}"/>
              </a:ext>
            </a:extLst>
          </p:cNvPr>
          <p:cNvGrpSpPr/>
          <p:nvPr/>
        </p:nvGrpSpPr>
        <p:grpSpPr>
          <a:xfrm>
            <a:off x="3015810" y="4053555"/>
            <a:ext cx="5851627" cy="2725894"/>
            <a:chOff x="3015810" y="4053555"/>
            <a:chExt cx="5851627" cy="2725894"/>
          </a:xfrm>
        </p:grpSpPr>
        <p:pic>
          <p:nvPicPr>
            <p:cNvPr id="4" name="Picture 3">
              <a:extLst>
                <a:ext uri="{FF2B5EF4-FFF2-40B4-BE49-F238E27FC236}">
                  <a16:creationId xmlns:a16="http://schemas.microsoft.com/office/drawing/2014/main" id="{5E24CF62-8EB7-6740-8795-BF0A60AB23F3}"/>
                </a:ext>
              </a:extLst>
            </p:cNvPr>
            <p:cNvPicPr>
              <a:picLocks noChangeAspect="1"/>
            </p:cNvPicPr>
            <p:nvPr/>
          </p:nvPicPr>
          <p:blipFill>
            <a:blip r:embed="rId5"/>
            <a:stretch>
              <a:fillRect/>
            </a:stretch>
          </p:blipFill>
          <p:spPr>
            <a:xfrm>
              <a:off x="3015810" y="4053555"/>
              <a:ext cx="5851627" cy="243293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BF2167C-477B-AC4C-AD78-AD6CB6EBC43C}"/>
                </a:ext>
              </a:extLst>
            </p:cNvPr>
            <p:cNvSpPr txBox="1"/>
            <p:nvPr/>
          </p:nvSpPr>
          <p:spPr>
            <a:xfrm>
              <a:off x="6312024" y="6502450"/>
              <a:ext cx="1186094" cy="276999"/>
            </a:xfrm>
            <a:prstGeom prst="rect">
              <a:avLst/>
            </a:prstGeom>
            <a:noFill/>
          </p:spPr>
          <p:txBody>
            <a:bodyPr wrap="none" rtlCol="0">
              <a:spAutoFit/>
            </a:bodyPr>
            <a:lstStyle/>
            <a:p>
              <a:r>
                <a:rPr lang="en-US" sz="1200" dirty="0"/>
                <a:t>See full log </a:t>
              </a:r>
              <a:r>
                <a:rPr lang="en-US" sz="1200" dirty="0">
                  <a:hlinkClick r:id="rId6"/>
                </a:rPr>
                <a:t>here</a:t>
              </a:r>
              <a:endParaRPr lang="en-US" sz="1200" dirty="0"/>
            </a:p>
          </p:txBody>
        </p:sp>
      </p:grpSp>
    </p:spTree>
    <p:extLst>
      <p:ext uri="{BB962C8B-B14F-4D97-AF65-F5344CB8AC3E}">
        <p14:creationId xmlns:p14="http://schemas.microsoft.com/office/powerpoint/2010/main" val="267068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728516-D45E-2148-9EEE-B0C334B55743}"/>
              </a:ext>
            </a:extLst>
          </p:cNvPr>
          <p:cNvSpPr>
            <a:spLocks noGrp="1"/>
          </p:cNvSpPr>
          <p:nvPr>
            <p:ph type="title"/>
          </p:nvPr>
        </p:nvSpPr>
        <p:spPr/>
        <p:txBody>
          <a:bodyPr/>
          <a:lstStyle/>
          <a:p>
            <a:r>
              <a:rPr lang="en-US" dirty="0"/>
              <a:t>Homework 1</a:t>
            </a:r>
          </a:p>
        </p:txBody>
      </p:sp>
      <p:sp>
        <p:nvSpPr>
          <p:cNvPr id="5" name="TextBox 4">
            <a:extLst>
              <a:ext uri="{FF2B5EF4-FFF2-40B4-BE49-F238E27FC236}">
                <a16:creationId xmlns:a16="http://schemas.microsoft.com/office/drawing/2014/main" id="{D7F04722-E5BE-9145-A4D8-ACF3CDE8748B}"/>
              </a:ext>
            </a:extLst>
          </p:cNvPr>
          <p:cNvSpPr txBox="1"/>
          <p:nvPr/>
        </p:nvSpPr>
        <p:spPr>
          <a:xfrm>
            <a:off x="1583420" y="5530761"/>
            <a:ext cx="6440750" cy="276999"/>
          </a:xfrm>
          <a:prstGeom prst="rect">
            <a:avLst/>
          </a:prstGeom>
          <a:noFill/>
        </p:spPr>
        <p:txBody>
          <a:bodyPr wrap="square">
            <a:spAutoFit/>
          </a:bodyPr>
          <a:lstStyle/>
          <a:p>
            <a:r>
              <a:rPr lang="en-US" sz="1200" dirty="0">
                <a:hlinkClick r:id="rId2"/>
              </a:rPr>
              <a:t>https://github.com/a-teaching-goose/CSS342A-2022-Spring/tree/main/homeworks/homework-1</a:t>
            </a:r>
            <a:endParaRPr lang="en-US" sz="1200" dirty="0"/>
          </a:p>
        </p:txBody>
      </p:sp>
      <p:pic>
        <p:nvPicPr>
          <p:cNvPr id="6" name="Picture 5">
            <a:extLst>
              <a:ext uri="{FF2B5EF4-FFF2-40B4-BE49-F238E27FC236}">
                <a16:creationId xmlns:a16="http://schemas.microsoft.com/office/drawing/2014/main" id="{785F3C10-506E-904F-99A4-8108ABECDCDC}"/>
              </a:ext>
            </a:extLst>
          </p:cNvPr>
          <p:cNvPicPr>
            <a:picLocks noChangeAspect="1"/>
          </p:cNvPicPr>
          <p:nvPr/>
        </p:nvPicPr>
        <p:blipFill>
          <a:blip r:embed="rId3"/>
          <a:stretch>
            <a:fillRect/>
          </a:stretch>
        </p:blipFill>
        <p:spPr>
          <a:xfrm>
            <a:off x="1482572" y="1830292"/>
            <a:ext cx="5958160" cy="3460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533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2F0F195-79E9-1742-8351-5DD12F1375FE}"/>
              </a:ext>
            </a:extLst>
          </p:cNvPr>
          <p:cNvSpPr/>
          <p:nvPr/>
        </p:nvSpPr>
        <p:spPr>
          <a:xfrm>
            <a:off x="201547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23" name="Rectangle 22">
            <a:extLst>
              <a:ext uri="{FF2B5EF4-FFF2-40B4-BE49-F238E27FC236}">
                <a16:creationId xmlns:a16="http://schemas.microsoft.com/office/drawing/2014/main" id="{A9193227-3CC3-3248-882C-8F5275AABA49}"/>
              </a:ext>
            </a:extLst>
          </p:cNvPr>
          <p:cNvSpPr/>
          <p:nvPr/>
        </p:nvSpPr>
        <p:spPr>
          <a:xfrm>
            <a:off x="260714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24" name="Rectangle 23">
            <a:extLst>
              <a:ext uri="{FF2B5EF4-FFF2-40B4-BE49-F238E27FC236}">
                <a16:creationId xmlns:a16="http://schemas.microsoft.com/office/drawing/2014/main" id="{19A350EA-2E58-864B-85CC-82715BBCC176}"/>
              </a:ext>
            </a:extLst>
          </p:cNvPr>
          <p:cNvSpPr/>
          <p:nvPr/>
        </p:nvSpPr>
        <p:spPr>
          <a:xfrm>
            <a:off x="319881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25" name="Rectangle 24">
            <a:extLst>
              <a:ext uri="{FF2B5EF4-FFF2-40B4-BE49-F238E27FC236}">
                <a16:creationId xmlns:a16="http://schemas.microsoft.com/office/drawing/2014/main" id="{2C33E423-115F-7945-B17A-25CED5E5B817}"/>
              </a:ext>
            </a:extLst>
          </p:cNvPr>
          <p:cNvSpPr/>
          <p:nvPr/>
        </p:nvSpPr>
        <p:spPr>
          <a:xfrm>
            <a:off x="379048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26" name="Rectangle 25">
            <a:extLst>
              <a:ext uri="{FF2B5EF4-FFF2-40B4-BE49-F238E27FC236}">
                <a16:creationId xmlns:a16="http://schemas.microsoft.com/office/drawing/2014/main" id="{64641BF3-AF2F-6840-A213-1D7634E93662}"/>
              </a:ext>
            </a:extLst>
          </p:cNvPr>
          <p:cNvSpPr/>
          <p:nvPr/>
        </p:nvSpPr>
        <p:spPr>
          <a:xfrm>
            <a:off x="438215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27" name="Rectangle 26">
            <a:extLst>
              <a:ext uri="{FF2B5EF4-FFF2-40B4-BE49-F238E27FC236}">
                <a16:creationId xmlns:a16="http://schemas.microsoft.com/office/drawing/2014/main" id="{B25CE683-CFA9-0542-98FE-B69196D7E6C5}"/>
              </a:ext>
            </a:extLst>
          </p:cNvPr>
          <p:cNvSpPr/>
          <p:nvPr/>
        </p:nvSpPr>
        <p:spPr>
          <a:xfrm>
            <a:off x="497382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28" name="Rectangle 27">
            <a:extLst>
              <a:ext uri="{FF2B5EF4-FFF2-40B4-BE49-F238E27FC236}">
                <a16:creationId xmlns:a16="http://schemas.microsoft.com/office/drawing/2014/main" id="{859AFCA4-5964-1A4D-901C-1BF60C638F82}"/>
              </a:ext>
            </a:extLst>
          </p:cNvPr>
          <p:cNvSpPr/>
          <p:nvPr/>
        </p:nvSpPr>
        <p:spPr>
          <a:xfrm>
            <a:off x="556549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29" name="Rectangle 28">
            <a:extLst>
              <a:ext uri="{FF2B5EF4-FFF2-40B4-BE49-F238E27FC236}">
                <a16:creationId xmlns:a16="http://schemas.microsoft.com/office/drawing/2014/main" id="{A14D6487-8A85-7648-BB54-0890CDF03592}"/>
              </a:ext>
            </a:extLst>
          </p:cNvPr>
          <p:cNvSpPr/>
          <p:nvPr/>
        </p:nvSpPr>
        <p:spPr>
          <a:xfrm>
            <a:off x="615716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0" name="Rectangle 29">
            <a:extLst>
              <a:ext uri="{FF2B5EF4-FFF2-40B4-BE49-F238E27FC236}">
                <a16:creationId xmlns:a16="http://schemas.microsoft.com/office/drawing/2014/main" id="{33721CCD-D34F-9240-AABD-78C54CA50862}"/>
              </a:ext>
            </a:extLst>
          </p:cNvPr>
          <p:cNvSpPr/>
          <p:nvPr/>
        </p:nvSpPr>
        <p:spPr>
          <a:xfrm>
            <a:off x="674883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1" name="Rectangle 30">
            <a:extLst>
              <a:ext uri="{FF2B5EF4-FFF2-40B4-BE49-F238E27FC236}">
                <a16:creationId xmlns:a16="http://schemas.microsoft.com/office/drawing/2014/main" id="{B0FDC471-08D8-E14D-A09A-F5D37858F800}"/>
              </a:ext>
            </a:extLst>
          </p:cNvPr>
          <p:cNvSpPr/>
          <p:nvPr/>
        </p:nvSpPr>
        <p:spPr>
          <a:xfrm>
            <a:off x="734050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32" name="TextBox 31">
            <a:extLst>
              <a:ext uri="{FF2B5EF4-FFF2-40B4-BE49-F238E27FC236}">
                <a16:creationId xmlns:a16="http://schemas.microsoft.com/office/drawing/2014/main" id="{08A43EDF-EF6D-844C-B38E-9DD34CBBFF6B}"/>
              </a:ext>
            </a:extLst>
          </p:cNvPr>
          <p:cNvSpPr txBox="1"/>
          <p:nvPr/>
        </p:nvSpPr>
        <p:spPr>
          <a:xfrm>
            <a:off x="902076" y="2988018"/>
            <a:ext cx="1627946" cy="523220"/>
          </a:xfrm>
          <a:prstGeom prst="rect">
            <a:avLst/>
          </a:prstGeom>
          <a:noFill/>
        </p:spPr>
        <p:txBody>
          <a:bodyPr wrap="none" rtlCol="0">
            <a:spAutoFit/>
          </a:bodyPr>
          <a:lstStyle/>
          <a:p>
            <a:r>
              <a:rPr lang="en-US" sz="2800" dirty="0"/>
              <a:t>Target: </a:t>
            </a:r>
            <a:r>
              <a:rPr lang="en-US" sz="2800" dirty="0">
                <a:solidFill>
                  <a:srgbClr val="C00000"/>
                </a:solidFill>
              </a:rPr>
              <a:t>14</a:t>
            </a:r>
          </a:p>
        </p:txBody>
      </p:sp>
      <p:cxnSp>
        <p:nvCxnSpPr>
          <p:cNvPr id="33" name="Curved Connector 32">
            <a:extLst>
              <a:ext uri="{FF2B5EF4-FFF2-40B4-BE49-F238E27FC236}">
                <a16:creationId xmlns:a16="http://schemas.microsoft.com/office/drawing/2014/main" id="{57DDA392-E763-874D-88C8-DCA5C51DA1C4}"/>
              </a:ext>
            </a:extLst>
          </p:cNvPr>
          <p:cNvCxnSpPr>
            <a:cxnSpLocks/>
            <a:stCxn id="29" idx="0"/>
            <a:endCxn id="30" idx="0"/>
          </p:cNvCxnSpPr>
          <p:nvPr/>
        </p:nvCxnSpPr>
        <p:spPr>
          <a:xfrm rot="5400000" flipH="1" flipV="1">
            <a:off x="6748836" y="3833906"/>
            <a:ext cx="12700" cy="591670"/>
          </a:xfrm>
          <a:prstGeom prst="curvedConnector3">
            <a:avLst>
              <a:gd name="adj1" fmla="val 46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6D7B00B-2B48-9E4B-8035-4257ED73CB6B}"/>
              </a:ext>
            </a:extLst>
          </p:cNvPr>
          <p:cNvCxnSpPr>
            <a:cxnSpLocks/>
            <a:stCxn id="26" idx="0"/>
            <a:endCxn id="29" idx="0"/>
          </p:cNvCxnSpPr>
          <p:nvPr/>
        </p:nvCxnSpPr>
        <p:spPr>
          <a:xfrm rot="5400000" flipH="1" flipV="1">
            <a:off x="5565497" y="3242238"/>
            <a:ext cx="12700" cy="1775007"/>
          </a:xfrm>
          <a:prstGeom prst="curvedConnector3">
            <a:avLst>
              <a:gd name="adj1" fmla="val 9000000"/>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6DF06400-86AC-D94A-AB4E-53FA66F19E4A}"/>
              </a:ext>
            </a:extLst>
          </p:cNvPr>
          <p:cNvSpPr/>
          <p:nvPr/>
        </p:nvSpPr>
        <p:spPr>
          <a:xfrm>
            <a:off x="6748836" y="4129741"/>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18" name="Title 2">
            <a:extLst>
              <a:ext uri="{FF2B5EF4-FFF2-40B4-BE49-F238E27FC236}">
                <a16:creationId xmlns:a16="http://schemas.microsoft.com/office/drawing/2014/main" id="{690E833A-2CBC-7A47-8222-2D2C172CFB51}"/>
              </a:ext>
            </a:extLst>
          </p:cNvPr>
          <p:cNvSpPr>
            <a:spLocks noGrp="1"/>
          </p:cNvSpPr>
          <p:nvPr>
            <p:ph type="title"/>
          </p:nvPr>
        </p:nvSpPr>
        <p:spPr>
          <a:xfrm>
            <a:off x="671756" y="371511"/>
            <a:ext cx="8183759" cy="991998"/>
          </a:xfrm>
        </p:spPr>
        <p:txBody>
          <a:bodyPr/>
          <a:lstStyle/>
          <a:p>
            <a:r>
              <a:rPr lang="en-US" altLang="zh-CN" dirty="0"/>
              <a:t>Binary</a:t>
            </a:r>
            <a:r>
              <a:rPr lang="zh-CN" altLang="en-US" dirty="0"/>
              <a:t> </a:t>
            </a:r>
            <a:r>
              <a:rPr lang="en-US" altLang="zh-CN" dirty="0"/>
              <a:t>Search</a:t>
            </a:r>
            <a:endParaRPr lang="en-US" dirty="0"/>
          </a:p>
        </p:txBody>
      </p:sp>
    </p:spTree>
    <p:extLst>
      <p:ext uri="{BB962C8B-B14F-4D97-AF65-F5344CB8AC3E}">
        <p14:creationId xmlns:p14="http://schemas.microsoft.com/office/powerpoint/2010/main" val="130758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E32285-86C8-A443-BE2D-0D2A7057D8F4}"/>
              </a:ext>
            </a:extLst>
          </p:cNvPr>
          <p:cNvSpPr txBox="1"/>
          <p:nvPr/>
        </p:nvSpPr>
        <p:spPr>
          <a:xfrm>
            <a:off x="3936201" y="3144465"/>
            <a:ext cx="4930068" cy="461665"/>
          </a:xfrm>
          <a:prstGeom prst="rect">
            <a:avLst/>
          </a:prstGeom>
          <a:noFill/>
        </p:spPr>
        <p:txBody>
          <a:bodyPr wrap="none" rtlCol="0">
            <a:spAutoFit/>
          </a:bodyPr>
          <a:lstStyle/>
          <a:p>
            <a:r>
              <a:rPr lang="en-US" altLang="zh-CN" sz="2400" dirty="0"/>
              <a:t>This</a:t>
            </a:r>
            <a:r>
              <a:rPr lang="zh-CN" altLang="en-US" sz="2400" dirty="0"/>
              <a:t> </a:t>
            </a:r>
            <a:r>
              <a:rPr lang="en-US" altLang="zh-CN" sz="2400" dirty="0"/>
              <a:t>is</a:t>
            </a:r>
            <a:r>
              <a:rPr lang="zh-CN" altLang="en-US" sz="2400" dirty="0"/>
              <a:t> </a:t>
            </a:r>
            <a:r>
              <a:rPr lang="en-US" altLang="zh-CN" sz="2400" dirty="0"/>
              <a:t>linear</a:t>
            </a:r>
            <a:r>
              <a:rPr lang="zh-CN" altLang="en-US" sz="2400" dirty="0"/>
              <a:t> </a:t>
            </a:r>
            <a:r>
              <a:rPr lang="en-US" altLang="zh-CN" sz="2400" dirty="0"/>
              <a:t>search,</a:t>
            </a:r>
            <a:r>
              <a:rPr lang="zh-CN" altLang="en-US" sz="2400" dirty="0"/>
              <a:t> </a:t>
            </a:r>
            <a:r>
              <a:rPr lang="en-US" altLang="zh-CN" sz="2400" dirty="0"/>
              <a:t>not</a:t>
            </a:r>
            <a:r>
              <a:rPr lang="zh-CN" altLang="en-US" sz="2400" dirty="0"/>
              <a:t> </a:t>
            </a:r>
            <a:r>
              <a:rPr lang="en-US" altLang="zh-CN" sz="2400" dirty="0">
                <a:solidFill>
                  <a:srgbClr val="FF0000"/>
                </a:solidFill>
              </a:rPr>
              <a:t>binary</a:t>
            </a:r>
            <a:r>
              <a:rPr lang="zh-CN" altLang="en-US" sz="2400" dirty="0">
                <a:solidFill>
                  <a:srgbClr val="FF0000"/>
                </a:solidFill>
              </a:rPr>
              <a:t> </a:t>
            </a:r>
            <a:r>
              <a:rPr lang="en-US" altLang="zh-CN" sz="2400" dirty="0">
                <a:solidFill>
                  <a:srgbClr val="FF0000"/>
                </a:solidFill>
              </a:rPr>
              <a:t>search</a:t>
            </a:r>
            <a:endParaRPr lang="en-US" sz="2400" dirty="0">
              <a:solidFill>
                <a:srgbClr val="FF0000"/>
              </a:solidFill>
            </a:endParaRPr>
          </a:p>
        </p:txBody>
      </p:sp>
      <p:sp>
        <p:nvSpPr>
          <p:cNvPr id="8" name="TextBox 7">
            <a:extLst>
              <a:ext uri="{FF2B5EF4-FFF2-40B4-BE49-F238E27FC236}">
                <a16:creationId xmlns:a16="http://schemas.microsoft.com/office/drawing/2014/main" id="{5584AFC6-3497-FD4F-9650-42B3633B29C7}"/>
              </a:ext>
            </a:extLst>
          </p:cNvPr>
          <p:cNvSpPr txBox="1"/>
          <p:nvPr/>
        </p:nvSpPr>
        <p:spPr>
          <a:xfrm>
            <a:off x="537883" y="4155344"/>
            <a:ext cx="3227165" cy="461665"/>
          </a:xfrm>
          <a:prstGeom prst="rect">
            <a:avLst/>
          </a:prstGeom>
          <a:noFill/>
        </p:spPr>
        <p:txBody>
          <a:bodyPr wrap="none" rtlCol="0">
            <a:spAutoFit/>
          </a:bodyPr>
          <a:lstStyle/>
          <a:p>
            <a:r>
              <a:rPr lang="en-US" altLang="zh-CN" sz="2400" i="1" dirty="0">
                <a:solidFill>
                  <a:srgbClr val="FF0000"/>
                </a:solidFill>
                <a:latin typeface="Cavolini" panose="03000502040302020204" pitchFamily="66" charset="0"/>
                <a:cs typeface="Cavolini" panose="03000502040302020204" pitchFamily="66" charset="0"/>
              </a:rPr>
              <a:t>“But</a:t>
            </a:r>
            <a:r>
              <a:rPr lang="zh-CN" altLang="en-US" sz="2400" i="1" dirty="0">
                <a:solidFill>
                  <a:srgbClr val="FF0000"/>
                </a:solidFill>
                <a:latin typeface="Cavolini" panose="03000502040302020204" pitchFamily="66" charset="0"/>
                <a:cs typeface="Cavolini" panose="03000502040302020204" pitchFamily="66" charset="0"/>
              </a:rPr>
              <a:t> </a:t>
            </a:r>
            <a:r>
              <a:rPr lang="en-US" altLang="zh-CN" sz="2400" i="1" dirty="0">
                <a:solidFill>
                  <a:srgbClr val="FF0000"/>
                </a:solidFill>
                <a:latin typeface="Cavolini" panose="03000502040302020204" pitchFamily="66" charset="0"/>
                <a:cs typeface="Cavolini" panose="03000502040302020204" pitchFamily="66" charset="0"/>
              </a:rPr>
              <a:t>test</a:t>
            </a:r>
            <a:r>
              <a:rPr lang="zh-CN" altLang="en-US" sz="2400" i="1" dirty="0">
                <a:solidFill>
                  <a:srgbClr val="FF0000"/>
                </a:solidFill>
                <a:latin typeface="Cavolini" panose="03000502040302020204" pitchFamily="66" charset="0"/>
                <a:cs typeface="Cavolini" panose="03000502040302020204" pitchFamily="66" charset="0"/>
              </a:rPr>
              <a:t> </a:t>
            </a:r>
            <a:r>
              <a:rPr lang="en-US" altLang="zh-CN" sz="2400" i="1" dirty="0">
                <a:solidFill>
                  <a:srgbClr val="FF0000"/>
                </a:solidFill>
                <a:latin typeface="Cavolini" panose="03000502040302020204" pitchFamily="66" charset="0"/>
                <a:cs typeface="Cavolini" panose="03000502040302020204" pitchFamily="66" charset="0"/>
              </a:rPr>
              <a:t>passed!”</a:t>
            </a:r>
            <a:endParaRPr lang="en-US" sz="2400" i="1" dirty="0">
              <a:solidFill>
                <a:srgbClr val="FF0000"/>
              </a:solidFill>
              <a:latin typeface="Cavolini" panose="03000502040302020204" pitchFamily="66" charset="0"/>
              <a:cs typeface="Cavolini" panose="03000502040302020204" pitchFamily="66" charset="0"/>
            </a:endParaRPr>
          </a:p>
        </p:txBody>
      </p:sp>
      <p:sp>
        <p:nvSpPr>
          <p:cNvPr id="9" name="TextBox 8">
            <a:extLst>
              <a:ext uri="{FF2B5EF4-FFF2-40B4-BE49-F238E27FC236}">
                <a16:creationId xmlns:a16="http://schemas.microsoft.com/office/drawing/2014/main" id="{82D52C11-4075-B84E-8E2B-F866AF0A7A3A}"/>
              </a:ext>
            </a:extLst>
          </p:cNvPr>
          <p:cNvSpPr txBox="1"/>
          <p:nvPr/>
        </p:nvSpPr>
        <p:spPr>
          <a:xfrm>
            <a:off x="1854212" y="5044577"/>
            <a:ext cx="1854290" cy="523220"/>
          </a:xfrm>
          <a:prstGeom prst="rect">
            <a:avLst/>
          </a:prstGeom>
          <a:noFill/>
        </p:spPr>
        <p:txBody>
          <a:bodyPr wrap="none" rtlCol="0">
            <a:spAutoFit/>
          </a:bodyPr>
          <a:lstStyle/>
          <a:p>
            <a:r>
              <a:rPr lang="en-US" altLang="zh-CN" sz="2800" dirty="0"/>
              <a:t>Test</a:t>
            </a:r>
            <a:r>
              <a:rPr lang="zh-CN" altLang="en-US" sz="2800" dirty="0"/>
              <a:t> </a:t>
            </a:r>
            <a:r>
              <a:rPr lang="en-US" altLang="zh-CN" sz="2800" dirty="0"/>
              <a:t>passed</a:t>
            </a:r>
            <a:endParaRPr lang="en-US" sz="2800" dirty="0"/>
          </a:p>
        </p:txBody>
      </p:sp>
      <p:sp>
        <p:nvSpPr>
          <p:cNvPr id="10" name="TextBox 9">
            <a:extLst>
              <a:ext uri="{FF2B5EF4-FFF2-40B4-BE49-F238E27FC236}">
                <a16:creationId xmlns:a16="http://schemas.microsoft.com/office/drawing/2014/main" id="{AE8D2A84-0193-8E49-B2D3-AA438B0E3B93}"/>
              </a:ext>
            </a:extLst>
          </p:cNvPr>
          <p:cNvSpPr txBox="1"/>
          <p:nvPr/>
        </p:nvSpPr>
        <p:spPr>
          <a:xfrm>
            <a:off x="4408685" y="5044577"/>
            <a:ext cx="2352247" cy="523220"/>
          </a:xfrm>
          <a:prstGeom prst="rect">
            <a:avLst/>
          </a:prstGeom>
          <a:noFill/>
        </p:spPr>
        <p:txBody>
          <a:bodyPr wrap="none" rtlCol="0">
            <a:spAutoFit/>
          </a:bodyPr>
          <a:lstStyle/>
          <a:p>
            <a:r>
              <a:rPr lang="en-US" altLang="zh-CN" sz="2800" dirty="0"/>
              <a:t>Code</a:t>
            </a:r>
            <a:r>
              <a:rPr lang="zh-CN" altLang="en-US" sz="2800" dirty="0"/>
              <a:t> </a:t>
            </a:r>
            <a:r>
              <a:rPr lang="en-US" altLang="zh-CN" sz="2800" dirty="0"/>
              <a:t>is</a:t>
            </a:r>
            <a:r>
              <a:rPr lang="zh-CN" altLang="en-US" sz="2800" dirty="0"/>
              <a:t> </a:t>
            </a:r>
            <a:r>
              <a:rPr lang="en-US" altLang="zh-CN" sz="2800" dirty="0"/>
              <a:t>correct</a:t>
            </a:r>
            <a:endParaRPr lang="en-US" sz="2800" dirty="0"/>
          </a:p>
        </p:txBody>
      </p:sp>
      <p:sp>
        <p:nvSpPr>
          <p:cNvPr id="11" name="TextBox 10">
            <a:extLst>
              <a:ext uri="{FF2B5EF4-FFF2-40B4-BE49-F238E27FC236}">
                <a16:creationId xmlns:a16="http://schemas.microsoft.com/office/drawing/2014/main" id="{C1E0BA1B-22BA-B94F-B640-D880ECBAF844}"/>
              </a:ext>
            </a:extLst>
          </p:cNvPr>
          <p:cNvSpPr txBox="1"/>
          <p:nvPr/>
        </p:nvSpPr>
        <p:spPr>
          <a:xfrm>
            <a:off x="3795120" y="5121521"/>
            <a:ext cx="591829" cy="369332"/>
          </a:xfrm>
          <a:prstGeom prst="rect">
            <a:avLst/>
          </a:prstGeom>
          <a:noFill/>
        </p:spPr>
        <p:txBody>
          <a:bodyPr wrap="none" rtlCol="0">
            <a:spAutoFit/>
          </a:bodyPr>
          <a:lstStyle/>
          <a:p>
            <a:r>
              <a:rPr lang="en-US" altLang="zh-CN" dirty="0">
                <a:sym typeface="Wingdings" pitchFamily="2" charset="2"/>
              </a:rPr>
              <a:t></a:t>
            </a:r>
            <a:r>
              <a:rPr lang="zh-CN" altLang="en-US" dirty="0">
                <a:sym typeface="Wingdings" pitchFamily="2" charset="2"/>
              </a:rPr>
              <a:t> </a:t>
            </a:r>
            <a:r>
              <a:rPr lang="en-US" altLang="zh-CN" dirty="0">
                <a:sym typeface="Wingdings" pitchFamily="2" charset="2"/>
              </a:rPr>
              <a:t>?</a:t>
            </a:r>
            <a:endParaRPr lang="en-US" dirty="0"/>
          </a:p>
        </p:txBody>
      </p:sp>
      <p:sp>
        <p:nvSpPr>
          <p:cNvPr id="12" name="TextBox 11">
            <a:extLst>
              <a:ext uri="{FF2B5EF4-FFF2-40B4-BE49-F238E27FC236}">
                <a16:creationId xmlns:a16="http://schemas.microsoft.com/office/drawing/2014/main" id="{F710077E-26FB-4449-8A6D-41747ABD5E04}"/>
              </a:ext>
            </a:extLst>
          </p:cNvPr>
          <p:cNvSpPr txBox="1"/>
          <p:nvPr/>
        </p:nvSpPr>
        <p:spPr>
          <a:xfrm>
            <a:off x="1854212" y="5626942"/>
            <a:ext cx="1648528" cy="523220"/>
          </a:xfrm>
          <a:prstGeom prst="rect">
            <a:avLst/>
          </a:prstGeom>
          <a:noFill/>
        </p:spPr>
        <p:txBody>
          <a:bodyPr wrap="none" rtlCol="0">
            <a:spAutoFit/>
          </a:bodyPr>
          <a:lstStyle/>
          <a:p>
            <a:r>
              <a:rPr lang="en-US" altLang="zh-CN" sz="2800" dirty="0"/>
              <a:t>Test</a:t>
            </a:r>
            <a:r>
              <a:rPr lang="zh-CN" altLang="en-US" sz="2800" dirty="0"/>
              <a:t> </a:t>
            </a:r>
            <a:r>
              <a:rPr lang="en-US" altLang="zh-CN" sz="2800" dirty="0"/>
              <a:t>failed</a:t>
            </a:r>
            <a:endParaRPr lang="en-US" sz="2800" dirty="0"/>
          </a:p>
        </p:txBody>
      </p:sp>
      <p:sp>
        <p:nvSpPr>
          <p:cNvPr id="13" name="TextBox 12">
            <a:extLst>
              <a:ext uri="{FF2B5EF4-FFF2-40B4-BE49-F238E27FC236}">
                <a16:creationId xmlns:a16="http://schemas.microsoft.com/office/drawing/2014/main" id="{F56039B6-0D47-1044-932B-49B68E41CCF5}"/>
              </a:ext>
            </a:extLst>
          </p:cNvPr>
          <p:cNvSpPr txBox="1"/>
          <p:nvPr/>
        </p:nvSpPr>
        <p:spPr>
          <a:xfrm>
            <a:off x="4408685" y="5626942"/>
            <a:ext cx="2240357" cy="523220"/>
          </a:xfrm>
          <a:prstGeom prst="rect">
            <a:avLst/>
          </a:prstGeom>
          <a:noFill/>
        </p:spPr>
        <p:txBody>
          <a:bodyPr wrap="none" rtlCol="0">
            <a:spAutoFit/>
          </a:bodyPr>
          <a:lstStyle/>
          <a:p>
            <a:r>
              <a:rPr lang="en-US" altLang="zh-CN" sz="2800" dirty="0"/>
              <a:t>Code</a:t>
            </a:r>
            <a:r>
              <a:rPr lang="zh-CN" altLang="en-US" sz="2800" dirty="0"/>
              <a:t> </a:t>
            </a:r>
            <a:r>
              <a:rPr lang="en-US" altLang="zh-CN" sz="2800" dirty="0"/>
              <a:t>is</a:t>
            </a:r>
            <a:r>
              <a:rPr lang="zh-CN" altLang="en-US" sz="2800" dirty="0"/>
              <a:t> </a:t>
            </a:r>
            <a:r>
              <a:rPr lang="en-US" altLang="zh-CN" sz="2800" dirty="0"/>
              <a:t>wrong</a:t>
            </a:r>
            <a:endParaRPr lang="en-US" sz="2800" dirty="0"/>
          </a:p>
        </p:txBody>
      </p:sp>
      <p:sp>
        <p:nvSpPr>
          <p:cNvPr id="14" name="TextBox 13">
            <a:extLst>
              <a:ext uri="{FF2B5EF4-FFF2-40B4-BE49-F238E27FC236}">
                <a16:creationId xmlns:a16="http://schemas.microsoft.com/office/drawing/2014/main" id="{A744F356-597F-F746-9A2A-C106F10F94B3}"/>
              </a:ext>
            </a:extLst>
          </p:cNvPr>
          <p:cNvSpPr txBox="1"/>
          <p:nvPr/>
        </p:nvSpPr>
        <p:spPr>
          <a:xfrm>
            <a:off x="3795120" y="5703886"/>
            <a:ext cx="591829" cy="369332"/>
          </a:xfrm>
          <a:prstGeom prst="rect">
            <a:avLst/>
          </a:prstGeom>
          <a:noFill/>
        </p:spPr>
        <p:txBody>
          <a:bodyPr wrap="none" rtlCol="0">
            <a:spAutoFit/>
          </a:bodyPr>
          <a:lstStyle/>
          <a:p>
            <a:r>
              <a:rPr lang="en-US" altLang="zh-CN" dirty="0">
                <a:sym typeface="Wingdings" pitchFamily="2" charset="2"/>
              </a:rPr>
              <a:t></a:t>
            </a:r>
            <a:r>
              <a:rPr lang="zh-CN" altLang="en-US" dirty="0">
                <a:sym typeface="Wingdings" pitchFamily="2" charset="2"/>
              </a:rPr>
              <a:t> </a:t>
            </a:r>
            <a:r>
              <a:rPr lang="en-US" altLang="zh-CN" dirty="0">
                <a:sym typeface="Wingdings" pitchFamily="2" charset="2"/>
              </a:rPr>
              <a:t>?</a:t>
            </a:r>
            <a:endParaRPr lang="en-US" dirty="0"/>
          </a:p>
        </p:txBody>
      </p:sp>
      <p:pic>
        <p:nvPicPr>
          <p:cNvPr id="2" name="Picture 1">
            <a:extLst>
              <a:ext uri="{FF2B5EF4-FFF2-40B4-BE49-F238E27FC236}">
                <a16:creationId xmlns:a16="http://schemas.microsoft.com/office/drawing/2014/main" id="{B0A66E98-3F60-5844-A275-184C892B8F62}"/>
              </a:ext>
            </a:extLst>
          </p:cNvPr>
          <p:cNvPicPr>
            <a:picLocks noChangeAspect="1"/>
          </p:cNvPicPr>
          <p:nvPr/>
        </p:nvPicPr>
        <p:blipFill>
          <a:blip r:embed="rId2"/>
          <a:stretch>
            <a:fillRect/>
          </a:stretch>
        </p:blipFill>
        <p:spPr>
          <a:xfrm>
            <a:off x="1998636" y="784782"/>
            <a:ext cx="6644856" cy="2146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925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F659D15-76F7-1442-8866-5EEC870BF74B}"/>
              </a:ext>
            </a:extLst>
          </p:cNvPr>
          <p:cNvGrpSpPr/>
          <p:nvPr/>
        </p:nvGrpSpPr>
        <p:grpSpPr>
          <a:xfrm>
            <a:off x="3754695" y="1591734"/>
            <a:ext cx="2958350" cy="582706"/>
            <a:chOff x="3301209" y="2542702"/>
            <a:chExt cx="2958350" cy="582706"/>
          </a:xfrm>
        </p:grpSpPr>
        <p:sp>
          <p:nvSpPr>
            <p:cNvPr id="39" name="Rectangle 38">
              <a:extLst>
                <a:ext uri="{FF2B5EF4-FFF2-40B4-BE49-F238E27FC236}">
                  <a16:creationId xmlns:a16="http://schemas.microsoft.com/office/drawing/2014/main" id="{92506FA1-99C6-0E42-8992-E0B23FFCE780}"/>
                </a:ext>
              </a:extLst>
            </p:cNvPr>
            <p:cNvSpPr/>
            <p:nvPr/>
          </p:nvSpPr>
          <p:spPr>
            <a:xfrm>
              <a:off x="330120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9</a:t>
              </a:r>
              <a:endParaRPr lang="en-US" sz="2800" dirty="0">
                <a:solidFill>
                  <a:schemeClr val="tx1"/>
                </a:solidFill>
              </a:endParaRPr>
            </a:p>
          </p:txBody>
        </p:sp>
        <p:sp>
          <p:nvSpPr>
            <p:cNvPr id="40" name="Rectangle 39">
              <a:extLst>
                <a:ext uri="{FF2B5EF4-FFF2-40B4-BE49-F238E27FC236}">
                  <a16:creationId xmlns:a16="http://schemas.microsoft.com/office/drawing/2014/main" id="{16D16E44-2E70-564D-933D-FEEF1F15AE97}"/>
                </a:ext>
              </a:extLst>
            </p:cNvPr>
            <p:cNvSpPr/>
            <p:nvPr/>
          </p:nvSpPr>
          <p:spPr>
            <a:xfrm>
              <a:off x="389287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41" name="Rectangle 40">
              <a:extLst>
                <a:ext uri="{FF2B5EF4-FFF2-40B4-BE49-F238E27FC236}">
                  <a16:creationId xmlns:a16="http://schemas.microsoft.com/office/drawing/2014/main" id="{A8504EA6-D11B-2E4B-B89B-748CDFDEEA2D}"/>
                </a:ext>
              </a:extLst>
            </p:cNvPr>
            <p:cNvSpPr/>
            <p:nvPr/>
          </p:nvSpPr>
          <p:spPr>
            <a:xfrm>
              <a:off x="448454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42" name="Rectangle 41">
              <a:extLst>
                <a:ext uri="{FF2B5EF4-FFF2-40B4-BE49-F238E27FC236}">
                  <a16:creationId xmlns:a16="http://schemas.microsoft.com/office/drawing/2014/main" id="{6D1749B8-0B56-284E-B794-97D167BA729E}"/>
                </a:ext>
              </a:extLst>
            </p:cNvPr>
            <p:cNvSpPr/>
            <p:nvPr/>
          </p:nvSpPr>
          <p:spPr>
            <a:xfrm>
              <a:off x="507621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43" name="Rectangle 42">
              <a:extLst>
                <a:ext uri="{FF2B5EF4-FFF2-40B4-BE49-F238E27FC236}">
                  <a16:creationId xmlns:a16="http://schemas.microsoft.com/office/drawing/2014/main" id="{FE7D5B80-3F6E-024D-98C9-57C025B72AC9}"/>
                </a:ext>
              </a:extLst>
            </p:cNvPr>
            <p:cNvSpPr/>
            <p:nvPr/>
          </p:nvSpPr>
          <p:spPr>
            <a:xfrm>
              <a:off x="566788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8" name="Group 7">
            <a:extLst>
              <a:ext uri="{FF2B5EF4-FFF2-40B4-BE49-F238E27FC236}">
                <a16:creationId xmlns:a16="http://schemas.microsoft.com/office/drawing/2014/main" id="{2954B6D1-635D-F240-92F3-F0CAC1EB0B68}"/>
              </a:ext>
            </a:extLst>
          </p:cNvPr>
          <p:cNvGrpSpPr/>
          <p:nvPr/>
        </p:nvGrpSpPr>
        <p:grpSpPr>
          <a:xfrm>
            <a:off x="3754695" y="2600529"/>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754695" y="3609324"/>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10" name="Group 9">
            <a:extLst>
              <a:ext uri="{FF2B5EF4-FFF2-40B4-BE49-F238E27FC236}">
                <a16:creationId xmlns:a16="http://schemas.microsoft.com/office/drawing/2014/main" id="{8C990479-8D1E-9846-ABA5-5287CF2A7329}"/>
              </a:ext>
            </a:extLst>
          </p:cNvPr>
          <p:cNvGrpSpPr/>
          <p:nvPr/>
        </p:nvGrpSpPr>
        <p:grpSpPr>
          <a:xfrm>
            <a:off x="3754695" y="4618120"/>
            <a:ext cx="2958350" cy="582706"/>
            <a:chOff x="3262325" y="5569088"/>
            <a:chExt cx="2958350" cy="582706"/>
          </a:xfrm>
        </p:grpSpPr>
        <p:sp>
          <p:nvSpPr>
            <p:cNvPr id="63" name="Rectangle 62">
              <a:extLst>
                <a:ext uri="{FF2B5EF4-FFF2-40B4-BE49-F238E27FC236}">
                  <a16:creationId xmlns:a16="http://schemas.microsoft.com/office/drawing/2014/main" id="{A0A13537-01FB-E54F-B6CF-D8F8EF7583FA}"/>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64" name="Rectangle 63">
              <a:extLst>
                <a:ext uri="{FF2B5EF4-FFF2-40B4-BE49-F238E27FC236}">
                  <a16:creationId xmlns:a16="http://schemas.microsoft.com/office/drawing/2014/main" id="{F172A266-F4F7-F74E-9C65-33CFADEA613F}"/>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65" name="Rectangle 64">
              <a:extLst>
                <a:ext uri="{FF2B5EF4-FFF2-40B4-BE49-F238E27FC236}">
                  <a16:creationId xmlns:a16="http://schemas.microsoft.com/office/drawing/2014/main" id="{B37FD2AA-08A8-5E42-A48B-0D8D6B316FF0}"/>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6" name="Rectangle 65">
              <a:extLst>
                <a:ext uri="{FF2B5EF4-FFF2-40B4-BE49-F238E27FC236}">
                  <a16:creationId xmlns:a16="http://schemas.microsoft.com/office/drawing/2014/main" id="{23C6388C-8EE8-A14A-B15A-BC26A7DA0AFD}"/>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67" name="Rectangle 66">
              <a:extLst>
                <a:ext uri="{FF2B5EF4-FFF2-40B4-BE49-F238E27FC236}">
                  <a16:creationId xmlns:a16="http://schemas.microsoft.com/office/drawing/2014/main" id="{099C86D9-B7E4-644D-A5D8-031D4D5CE112}"/>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754695" y="5702505"/>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grpSp>
      <p:sp>
        <p:nvSpPr>
          <p:cNvPr id="11" name="TextBox 10">
            <a:extLst>
              <a:ext uri="{FF2B5EF4-FFF2-40B4-BE49-F238E27FC236}">
                <a16:creationId xmlns:a16="http://schemas.microsoft.com/office/drawing/2014/main" id="{5AB8CDD0-3A5C-1846-8A01-FFC26935EC2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1</a:t>
            </a:r>
            <a:endParaRPr lang="en-US" dirty="0">
              <a:solidFill>
                <a:srgbClr val="FF9300"/>
              </a:solidFill>
            </a:endParaRPr>
          </a:p>
        </p:txBody>
      </p:sp>
      <p:sp>
        <p:nvSpPr>
          <p:cNvPr id="35" name="Title 2">
            <a:extLst>
              <a:ext uri="{FF2B5EF4-FFF2-40B4-BE49-F238E27FC236}">
                <a16:creationId xmlns:a16="http://schemas.microsoft.com/office/drawing/2014/main" id="{B1A8E982-8A6C-F148-AED1-E69A861B0B6E}"/>
              </a:ext>
            </a:extLst>
          </p:cNvPr>
          <p:cNvSpPr>
            <a:spLocks noGrp="1"/>
          </p:cNvSpPr>
          <p:nvPr>
            <p:ph type="title"/>
          </p:nvPr>
        </p:nvSpPr>
        <p:spPr>
          <a:xfrm>
            <a:off x="671756" y="371511"/>
            <a:ext cx="8183759" cy="991998"/>
          </a:xfrm>
        </p:spPr>
        <p:txBody>
          <a:bodyPr/>
          <a:lstStyle/>
          <a:p>
            <a:r>
              <a:rPr lang="en-US" altLang="zh-CN" dirty="0"/>
              <a:t>Bubble</a:t>
            </a:r>
            <a:r>
              <a:rPr lang="zh-CN" altLang="en-US" dirty="0"/>
              <a:t> </a:t>
            </a:r>
            <a:r>
              <a:rPr lang="en-US" altLang="zh-CN" dirty="0"/>
              <a:t>Sort</a:t>
            </a:r>
            <a:endParaRPr lang="en-US" dirty="0"/>
          </a:p>
        </p:txBody>
      </p:sp>
    </p:spTree>
    <p:extLst>
      <p:ext uri="{BB962C8B-B14F-4D97-AF65-F5344CB8AC3E}">
        <p14:creationId xmlns:p14="http://schemas.microsoft.com/office/powerpoint/2010/main" val="48568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E0571-4EB7-3048-96E3-DD23CF6E1E39}"/>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FEC2F780-D39B-104F-8ADE-B30D5F87767D}"/>
              </a:ext>
            </a:extLst>
          </p:cNvPr>
          <p:cNvPicPr>
            <a:picLocks noChangeAspect="1"/>
          </p:cNvPicPr>
          <p:nvPr/>
        </p:nvPicPr>
        <p:blipFill>
          <a:blip r:embed="rId2"/>
          <a:stretch>
            <a:fillRect/>
          </a:stretch>
        </p:blipFill>
        <p:spPr>
          <a:xfrm>
            <a:off x="7014055" y="512403"/>
            <a:ext cx="1646877" cy="1956357"/>
          </a:xfrm>
          <a:prstGeom prst="rect">
            <a:avLst/>
          </a:prstGeom>
        </p:spPr>
      </p:pic>
      <p:sp>
        <p:nvSpPr>
          <p:cNvPr id="5" name="TextBox 4">
            <a:extLst>
              <a:ext uri="{FF2B5EF4-FFF2-40B4-BE49-F238E27FC236}">
                <a16:creationId xmlns:a16="http://schemas.microsoft.com/office/drawing/2014/main" id="{405FFB26-9431-DF43-BD17-9CD824735D2F}"/>
              </a:ext>
            </a:extLst>
          </p:cNvPr>
          <p:cNvSpPr txBox="1"/>
          <p:nvPr/>
        </p:nvSpPr>
        <p:spPr>
          <a:xfrm>
            <a:off x="568171" y="1835245"/>
            <a:ext cx="5808578" cy="584775"/>
          </a:xfrm>
          <a:prstGeom prst="rect">
            <a:avLst/>
          </a:prstGeom>
          <a:noFill/>
        </p:spPr>
        <p:txBody>
          <a:bodyPr wrap="none" rtlCol="0">
            <a:spAutoFit/>
          </a:bodyPr>
          <a:lstStyle/>
          <a:p>
            <a:r>
              <a:rPr lang="en-US" sz="3200" dirty="0"/>
              <a:t>Day job: Cloud &amp; Edge Computing</a:t>
            </a:r>
          </a:p>
        </p:txBody>
      </p:sp>
      <p:sp>
        <p:nvSpPr>
          <p:cNvPr id="7" name="TextBox 6">
            <a:extLst>
              <a:ext uri="{FF2B5EF4-FFF2-40B4-BE49-F238E27FC236}">
                <a16:creationId xmlns:a16="http://schemas.microsoft.com/office/drawing/2014/main" id="{081D2DBC-34FC-F84C-8F7C-7B44E6AA5054}"/>
              </a:ext>
            </a:extLst>
          </p:cNvPr>
          <p:cNvSpPr txBox="1"/>
          <p:nvPr/>
        </p:nvSpPr>
        <p:spPr>
          <a:xfrm>
            <a:off x="1549986" y="2771474"/>
            <a:ext cx="4572000" cy="338554"/>
          </a:xfrm>
          <a:prstGeom prst="rect">
            <a:avLst/>
          </a:prstGeom>
          <a:noFill/>
        </p:spPr>
        <p:txBody>
          <a:bodyPr wrap="square">
            <a:spAutoFit/>
          </a:bodyPr>
          <a:lstStyle/>
          <a:p>
            <a:pPr marL="285750" indent="-285750">
              <a:buFont typeface="Arial" panose="020B0604020202020204" pitchFamily="34" charset="0"/>
              <a:buChar char="•"/>
            </a:pPr>
            <a:r>
              <a:rPr lang="en-US" sz="1600" dirty="0">
                <a:hlinkClick r:id="rId3"/>
              </a:rPr>
              <a:t>https://github.com/CentaurusInfra</a:t>
            </a:r>
            <a:endParaRPr lang="en-US" sz="1600" dirty="0"/>
          </a:p>
        </p:txBody>
      </p:sp>
      <p:pic>
        <p:nvPicPr>
          <p:cNvPr id="1026" name="Picture 2" descr="Golang - The Only Introduction You Need | Better Programming">
            <a:extLst>
              <a:ext uri="{FF2B5EF4-FFF2-40B4-BE49-F238E27FC236}">
                <a16:creationId xmlns:a16="http://schemas.microsoft.com/office/drawing/2014/main" id="{C339CB0F-20CF-014B-95B8-904BA26050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0" t="29612" r="19709" b="32281"/>
          <a:stretch/>
        </p:blipFill>
        <p:spPr bwMode="auto">
          <a:xfrm>
            <a:off x="162820" y="3997262"/>
            <a:ext cx="1802718" cy="830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Home | Facebook">
            <a:extLst>
              <a:ext uri="{FF2B5EF4-FFF2-40B4-BE49-F238E27FC236}">
                <a16:creationId xmlns:a16="http://schemas.microsoft.com/office/drawing/2014/main" id="{2BC0E149-63FD-7544-B9D9-8C514E118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40" y="4136321"/>
            <a:ext cx="1561915" cy="1561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A61A87-BE21-D146-A7F0-11A5FCEC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79" y="5199601"/>
            <a:ext cx="1970581" cy="830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ython Logo | Python Software Foundation">
            <a:extLst>
              <a:ext uri="{FF2B5EF4-FFF2-40B4-BE49-F238E27FC236}">
                <a16:creationId xmlns:a16="http://schemas.microsoft.com/office/drawing/2014/main" id="{E753DB87-179E-A14D-B0F7-F46D777A3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382" y="6246760"/>
            <a:ext cx="1241209" cy="416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3375D21A-04B5-6746-93FF-D659A9E03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466" y="4227088"/>
            <a:ext cx="1070991" cy="120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754695" y="3120117"/>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754695" y="4128912"/>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10" name="Group 9">
            <a:extLst>
              <a:ext uri="{FF2B5EF4-FFF2-40B4-BE49-F238E27FC236}">
                <a16:creationId xmlns:a16="http://schemas.microsoft.com/office/drawing/2014/main" id="{8C990479-8D1E-9846-ABA5-5287CF2A7329}"/>
              </a:ext>
            </a:extLst>
          </p:cNvPr>
          <p:cNvGrpSpPr/>
          <p:nvPr/>
        </p:nvGrpSpPr>
        <p:grpSpPr>
          <a:xfrm>
            <a:off x="3754695" y="5137708"/>
            <a:ext cx="2958350" cy="582706"/>
            <a:chOff x="3262325" y="5569088"/>
            <a:chExt cx="2958350" cy="582706"/>
          </a:xfrm>
        </p:grpSpPr>
        <p:sp>
          <p:nvSpPr>
            <p:cNvPr id="63" name="Rectangle 62">
              <a:extLst>
                <a:ext uri="{FF2B5EF4-FFF2-40B4-BE49-F238E27FC236}">
                  <a16:creationId xmlns:a16="http://schemas.microsoft.com/office/drawing/2014/main" id="{A0A13537-01FB-E54F-B6CF-D8F8EF7583FA}"/>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64" name="Rectangle 63">
              <a:extLst>
                <a:ext uri="{FF2B5EF4-FFF2-40B4-BE49-F238E27FC236}">
                  <a16:creationId xmlns:a16="http://schemas.microsoft.com/office/drawing/2014/main" id="{F172A266-F4F7-F74E-9C65-33CFADEA613F}"/>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65" name="Rectangle 64">
              <a:extLst>
                <a:ext uri="{FF2B5EF4-FFF2-40B4-BE49-F238E27FC236}">
                  <a16:creationId xmlns:a16="http://schemas.microsoft.com/office/drawing/2014/main" id="{B37FD2AA-08A8-5E42-A48B-0D8D6B316FF0}"/>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66" name="Rectangle 65">
              <a:extLst>
                <a:ext uri="{FF2B5EF4-FFF2-40B4-BE49-F238E27FC236}">
                  <a16:creationId xmlns:a16="http://schemas.microsoft.com/office/drawing/2014/main" id="{23C6388C-8EE8-A14A-B15A-BC26A7DA0AFD}"/>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7" name="Rectangle 66">
              <a:extLst>
                <a:ext uri="{FF2B5EF4-FFF2-40B4-BE49-F238E27FC236}">
                  <a16:creationId xmlns:a16="http://schemas.microsoft.com/office/drawing/2014/main" id="{099C86D9-B7E4-644D-A5D8-031D4D5CE112}"/>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754695" y="2111322"/>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36" name="TextBox 35">
            <a:extLst>
              <a:ext uri="{FF2B5EF4-FFF2-40B4-BE49-F238E27FC236}">
                <a16:creationId xmlns:a16="http://schemas.microsoft.com/office/drawing/2014/main" id="{4DD583CD-7A37-4B44-ACC3-98AE5758ECC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2</a:t>
            </a:r>
            <a:endParaRPr lang="en-US" dirty="0">
              <a:solidFill>
                <a:srgbClr val="FF9300"/>
              </a:solidFill>
            </a:endParaRPr>
          </a:p>
        </p:txBody>
      </p:sp>
    </p:spTree>
    <p:extLst>
      <p:ext uri="{BB962C8B-B14F-4D97-AF65-F5344CB8AC3E}">
        <p14:creationId xmlns:p14="http://schemas.microsoft.com/office/powerpoint/2010/main" val="144865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092825" y="3814709"/>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092825" y="4823504"/>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092825" y="2805914"/>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30" name="TextBox 29">
            <a:extLst>
              <a:ext uri="{FF2B5EF4-FFF2-40B4-BE49-F238E27FC236}">
                <a16:creationId xmlns:a16="http://schemas.microsoft.com/office/drawing/2014/main" id="{FA832A74-C104-9D40-9E4D-D591C6E8281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3</a:t>
            </a:r>
            <a:endParaRPr lang="en-US" dirty="0">
              <a:solidFill>
                <a:srgbClr val="FF9300"/>
              </a:solidFill>
            </a:endParaRPr>
          </a:p>
        </p:txBody>
      </p:sp>
    </p:spTree>
    <p:extLst>
      <p:ext uri="{BB962C8B-B14F-4D97-AF65-F5344CB8AC3E}">
        <p14:creationId xmlns:p14="http://schemas.microsoft.com/office/powerpoint/2010/main" val="287775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681909" y="4113593"/>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681909" y="3104798"/>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23" name="TextBox 22">
            <a:extLst>
              <a:ext uri="{FF2B5EF4-FFF2-40B4-BE49-F238E27FC236}">
                <a16:creationId xmlns:a16="http://schemas.microsoft.com/office/drawing/2014/main" id="{EC656EC6-03CB-184B-BD87-6F0FB1E9108B}"/>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4</a:t>
            </a:r>
            <a:endParaRPr lang="en-US" dirty="0">
              <a:solidFill>
                <a:srgbClr val="FF9300"/>
              </a:solidFill>
            </a:endParaRPr>
          </a:p>
        </p:txBody>
      </p:sp>
    </p:spTree>
    <p:extLst>
      <p:ext uri="{BB962C8B-B14F-4D97-AF65-F5344CB8AC3E}">
        <p14:creationId xmlns:p14="http://schemas.microsoft.com/office/powerpoint/2010/main" val="52493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681909" y="4113593"/>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3</a:t>
              </a:r>
              <a:endParaRPr lang="en-US" sz="2800" dirty="0">
                <a:solidFill>
                  <a:schemeClr val="bg2">
                    <a:lumMod val="85000"/>
                  </a:schemeClr>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681909" y="3104798"/>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3</a:t>
              </a:r>
              <a:endParaRPr lang="en-US" sz="2800" dirty="0">
                <a:solidFill>
                  <a:schemeClr val="bg2">
                    <a:lumMod val="85000"/>
                  </a:schemeClr>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18" name="TextBox 17">
            <a:extLst>
              <a:ext uri="{FF2B5EF4-FFF2-40B4-BE49-F238E27FC236}">
                <a16:creationId xmlns:a16="http://schemas.microsoft.com/office/drawing/2014/main" id="{02912A39-AFE7-8F42-9B08-32A4B5BE8B57}"/>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5</a:t>
            </a:r>
            <a:endParaRPr lang="en-US" dirty="0">
              <a:solidFill>
                <a:srgbClr val="FF9300"/>
              </a:solidFill>
            </a:endParaRPr>
          </a:p>
        </p:txBody>
      </p:sp>
    </p:spTree>
    <p:extLst>
      <p:ext uri="{BB962C8B-B14F-4D97-AF65-F5344CB8AC3E}">
        <p14:creationId xmlns:p14="http://schemas.microsoft.com/office/powerpoint/2010/main" val="397733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“goose”?</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rId3"/>
                </a:rPr>
                <a:t>Photography</a:t>
              </a:r>
            </a:p>
            <a:p>
              <a:r>
                <a:rPr lang="en-US" sz="1400" dirty="0">
                  <a:hlinkClick r:id="rId3"/>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4"/>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rId5"/>
                </a:rPr>
                <a:t>Working</a:t>
              </a:r>
            </a:p>
            <a:p>
              <a:r>
                <a:rPr lang="en-US" sz="1400" dirty="0">
                  <a:hlinkClick r:id="rId5"/>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5" y="5212246"/>
              <a:ext cx="1055097" cy="523220"/>
            </a:xfrm>
            <a:prstGeom prst="rect">
              <a:avLst/>
            </a:prstGeom>
          </p:spPr>
          <p:txBody>
            <a:bodyPr wrap="none">
              <a:spAutoFit/>
            </a:bodyPr>
            <a:lstStyle/>
            <a:p>
              <a:r>
                <a:rPr lang="en-US" sz="1400" dirty="0"/>
                <a:t>Rally Racing</a:t>
              </a:r>
              <a:endParaRPr lang="en-US" sz="1400" dirty="0">
                <a:hlinkClick r:id="rId5"/>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356735" cy="707886"/>
          </a:xfrm>
          <a:prstGeom prst="rect">
            <a:avLst/>
          </a:prstGeom>
          <a:noFill/>
        </p:spPr>
        <p:txBody>
          <a:bodyPr wrap="none" rtlCol="0">
            <a:spAutoFit/>
          </a:bodyPr>
          <a:lstStyle/>
          <a:p>
            <a:r>
              <a:rPr lang="en-US" sz="4000" dirty="0"/>
              <a:t>The WHAT</a:t>
            </a:r>
          </a:p>
        </p:txBody>
      </p:sp>
    </p:spTree>
    <p:extLst>
      <p:ext uri="{BB962C8B-B14F-4D97-AF65-F5344CB8AC3E}">
        <p14:creationId xmlns:p14="http://schemas.microsoft.com/office/powerpoint/2010/main" val="416239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904-5507-D04A-81C5-B0913CA4006C}"/>
              </a:ext>
            </a:extLst>
          </p:cNvPr>
          <p:cNvSpPr>
            <a:spLocks noGrp="1"/>
          </p:cNvSpPr>
          <p:nvPr>
            <p:ph type="body" sz="quarter" idx="11"/>
          </p:nvPr>
        </p:nvSpPr>
        <p:spPr>
          <a:xfrm>
            <a:off x="473895" y="1678689"/>
            <a:ext cx="8196210" cy="5179311"/>
          </a:xfrm>
        </p:spPr>
        <p:txBody>
          <a:bodyPr/>
          <a:lstStyle/>
          <a:p>
            <a:r>
              <a:rPr lang="en-US" b="0" dirty="0">
                <a:solidFill>
                  <a:schemeClr val="tx1"/>
                </a:solidFill>
              </a:rPr>
              <a:t>Syllabus</a:t>
            </a:r>
          </a:p>
          <a:p>
            <a:endParaRPr lang="en-US" sz="1200" b="0" dirty="0">
              <a:solidFill>
                <a:schemeClr val="tx1"/>
              </a:solidFill>
            </a:endParaRPr>
          </a:p>
          <a:p>
            <a:pPr lvl="1"/>
            <a:r>
              <a:rPr lang="en-US" b="0" dirty="0">
                <a:solidFill>
                  <a:schemeClr val="tx1"/>
                </a:solidFill>
                <a:hlinkClick r:id="rId2">
                  <a:extLst>
                    <a:ext uri="{A12FA001-AC4F-418D-AE19-62706E023703}">
                      <ahyp:hlinkClr xmlns:ahyp="http://schemas.microsoft.com/office/drawing/2018/hyperlinkcolor" val="tx"/>
                    </a:ext>
                  </a:extLst>
                </a:hlinkClick>
              </a:rPr>
              <a:t>https://github.com/a-teaching-goose/CSS342A-2022-Spring</a:t>
            </a:r>
            <a:endParaRPr lang="en-US" b="0" dirty="0">
              <a:solidFill>
                <a:schemeClr val="tx1"/>
              </a:solidFill>
            </a:endParaRPr>
          </a:p>
          <a:p>
            <a:pPr lvl="1"/>
            <a:endParaRPr lang="en-US" b="0" dirty="0">
              <a:solidFill>
                <a:schemeClr val="tx1"/>
              </a:solidFill>
            </a:endParaRPr>
          </a:p>
          <a:p>
            <a:pPr lvl="1"/>
            <a:endParaRPr lang="en-US" b="0" dirty="0">
              <a:solidFill>
                <a:schemeClr val="tx1"/>
              </a:solidFill>
            </a:endParaRPr>
          </a:p>
          <a:p>
            <a:endParaRPr lang="en-US" sz="2000" b="0" dirty="0">
              <a:solidFill>
                <a:schemeClr val="tx1"/>
              </a:solidFill>
            </a:endParaRPr>
          </a:p>
        </p:txBody>
      </p:sp>
      <p:sp>
        <p:nvSpPr>
          <p:cNvPr id="3" name="Title 2">
            <a:extLst>
              <a:ext uri="{FF2B5EF4-FFF2-40B4-BE49-F238E27FC236}">
                <a16:creationId xmlns:a16="http://schemas.microsoft.com/office/drawing/2014/main" id="{A29F21F3-88B4-1F4D-99C0-26D7B094B896}"/>
              </a:ext>
            </a:extLst>
          </p:cNvPr>
          <p:cNvSpPr>
            <a:spLocks noGrp="1"/>
          </p:cNvSpPr>
          <p:nvPr>
            <p:ph type="title"/>
          </p:nvPr>
        </p:nvSpPr>
        <p:spPr/>
        <p:txBody>
          <a:bodyPr/>
          <a:lstStyle/>
          <a:p>
            <a:r>
              <a:rPr lang="en-US" dirty="0"/>
              <a:t>Class Info</a:t>
            </a:r>
          </a:p>
        </p:txBody>
      </p:sp>
      <p:sp>
        <p:nvSpPr>
          <p:cNvPr id="5" name="TextBox 4">
            <a:extLst>
              <a:ext uri="{FF2B5EF4-FFF2-40B4-BE49-F238E27FC236}">
                <a16:creationId xmlns:a16="http://schemas.microsoft.com/office/drawing/2014/main" id="{5F57F166-17E3-E94B-84CE-6CE849980249}"/>
              </a:ext>
            </a:extLst>
          </p:cNvPr>
          <p:cNvSpPr txBox="1"/>
          <p:nvPr/>
        </p:nvSpPr>
        <p:spPr>
          <a:xfrm>
            <a:off x="5308847" y="2791474"/>
            <a:ext cx="3544560" cy="261610"/>
          </a:xfrm>
          <a:prstGeom prst="rect">
            <a:avLst/>
          </a:prstGeom>
          <a:noFill/>
        </p:spPr>
        <p:txBody>
          <a:bodyPr wrap="none" rtlCol="0">
            <a:spAutoFit/>
          </a:bodyPr>
          <a:lstStyle/>
          <a:p>
            <a:r>
              <a:rPr lang="en-US" sz="1100" i="1" dirty="0">
                <a:solidFill>
                  <a:srgbClr val="FF0000"/>
                </a:solidFill>
              </a:rPr>
              <a:t>You need to join our class GitHub Team (private) to see this</a:t>
            </a:r>
          </a:p>
        </p:txBody>
      </p:sp>
      <p:pic>
        <p:nvPicPr>
          <p:cNvPr id="6" name="Picture 5">
            <a:extLst>
              <a:ext uri="{FF2B5EF4-FFF2-40B4-BE49-F238E27FC236}">
                <a16:creationId xmlns:a16="http://schemas.microsoft.com/office/drawing/2014/main" id="{93081A89-07B9-3B4E-9A34-923BF2184B31}"/>
              </a:ext>
            </a:extLst>
          </p:cNvPr>
          <p:cNvPicPr>
            <a:picLocks noChangeAspect="1"/>
          </p:cNvPicPr>
          <p:nvPr/>
        </p:nvPicPr>
        <p:blipFill>
          <a:blip r:embed="rId3"/>
          <a:stretch>
            <a:fillRect/>
          </a:stretch>
        </p:blipFill>
        <p:spPr>
          <a:xfrm>
            <a:off x="1653539" y="3288679"/>
            <a:ext cx="5394726" cy="2984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51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3535</TotalTime>
  <Words>1709</Words>
  <Application>Microsoft Macintosh PowerPoint</Application>
  <PresentationFormat>On-screen Show (4:3)</PresentationFormat>
  <Paragraphs>548</Paragraphs>
  <Slides>63</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63</vt:i4>
      </vt:variant>
    </vt:vector>
  </HeadingPairs>
  <TitlesOfParts>
    <vt:vector size="75" baseType="lpstr">
      <vt:lpstr>Encode Sans Normal Black</vt:lpstr>
      <vt:lpstr>Uni Sans Regular</vt:lpstr>
      <vt:lpstr>Aharoni</vt:lpstr>
      <vt:lpstr>Arial</vt:lpstr>
      <vt:lpstr>Calibri</vt:lpstr>
      <vt:lpstr>Cavolini</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COVID Rules</vt:lpstr>
      <vt:lpstr>PowerPoint Presentation</vt:lpstr>
      <vt:lpstr>Lecturer</vt:lpstr>
      <vt:lpstr>Lecturer</vt:lpstr>
      <vt:lpstr>Why “goose”?</vt:lpstr>
      <vt:lpstr>PowerPoint Presentation</vt:lpstr>
      <vt:lpstr>Class Info</vt:lpstr>
      <vt:lpstr>Class Info</vt:lpstr>
      <vt:lpstr>Class Materials</vt:lpstr>
      <vt:lpstr>Class Materials</vt:lpstr>
      <vt:lpstr>C++</vt:lpstr>
      <vt:lpstr>PowerPoint Presentation</vt:lpstr>
      <vt:lpstr>Grading</vt:lpstr>
      <vt:lpstr>In-person vs Online</vt:lpstr>
      <vt:lpstr>Homework, Tests, Exams</vt:lpstr>
      <vt:lpstr>Homework &amp; Final projects</vt:lpstr>
      <vt:lpstr>Homework &amp; Final projects</vt:lpstr>
      <vt:lpstr>PowerPoint Presentation</vt:lpstr>
      <vt:lpstr>Why the “rubber duck”?</vt:lpstr>
      <vt:lpstr>Code Together</vt:lpstr>
      <vt:lpstr>PowerPoint Presentation</vt:lpstr>
      <vt:lpstr>Tips for Success</vt:lpstr>
      <vt:lpstr>Technical Debt Log</vt:lpstr>
      <vt:lpstr>Plagiarism</vt:lpstr>
      <vt:lpstr>Is it Plagiarism?</vt:lpstr>
      <vt:lpstr>Is it Plagiarism?</vt:lpstr>
      <vt:lpstr>Is it Plagiarism?</vt:lpstr>
      <vt:lpstr>PowerPoint Presentation</vt:lpstr>
      <vt:lpstr>Tooling</vt:lpstr>
      <vt:lpstr>Tooling</vt:lpstr>
      <vt:lpstr>Editor: IDE</vt:lpstr>
      <vt:lpstr>Editor: IDE</vt:lpstr>
      <vt:lpstr>Editor: Vim (Linux)</vt:lpstr>
      <vt:lpstr>OS: Windows, OS, Linux</vt:lpstr>
      <vt:lpstr>Git &amp; GitHub</vt:lpstr>
      <vt:lpstr>Source Control: Branch</vt:lpstr>
      <vt:lpstr>PowerPoint Presentation</vt:lpstr>
      <vt:lpstr>PowerPoint Presentation</vt:lpstr>
      <vt:lpstr>Friday Topics</vt:lpstr>
      <vt:lpstr>Action Items (TODOs) Before Friday</vt:lpstr>
      <vt:lpstr>PowerPoint Presentation</vt:lpstr>
      <vt:lpstr>PowerPoint Presentation</vt:lpstr>
      <vt:lpstr>Today</vt:lpstr>
      <vt:lpstr>C++ Basics</vt:lpstr>
      <vt:lpstr>Debugging</vt:lpstr>
      <vt:lpstr>Data</vt:lpstr>
      <vt:lpstr>Memory</vt:lpstr>
      <vt:lpstr>Pointer</vt:lpstr>
      <vt:lpstr>Pointer</vt:lpstr>
      <vt:lpstr>Reference</vt:lpstr>
      <vt:lpstr>Reference</vt:lpstr>
      <vt:lpstr>OOP Class</vt:lpstr>
      <vt:lpstr>Bad Reference</vt:lpstr>
      <vt:lpstr>Homework 1</vt:lpstr>
      <vt:lpstr>Binary Search</vt:lpstr>
      <vt:lpstr>PowerPoint Presentation</vt:lpstr>
      <vt:lpstr>Bubble Sort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484</cp:revision>
  <cp:lastPrinted>2016-02-10T20:19:12Z</cp:lastPrinted>
  <dcterms:created xsi:type="dcterms:W3CDTF">2014-10-14T00:51:43Z</dcterms:created>
  <dcterms:modified xsi:type="dcterms:W3CDTF">2022-04-07T00:10:58Z</dcterms:modified>
</cp:coreProperties>
</file>